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  <p:sldMasterId id="214748366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9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EDB986C-6765-4194-883A-48A02059FFA0}">
  <a:tblStyle styleId="{BEDB986C-6765-4194-883A-48A02059FFA0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FF8"/>
          </a:solidFill>
        </a:fill>
      </a:tcStyle>
    </a:wholeTbl>
    <a:band1H>
      <a:tcTxStyle/>
      <a:tcStyle>
        <a:fill>
          <a:solidFill>
            <a:srgbClr val="CADEF1"/>
          </a:solidFill>
        </a:fill>
      </a:tcStyle>
    </a:band1H>
    <a:band2H>
      <a:tcTxStyle/>
    </a:band2H>
    <a:band1V>
      <a:tcTxStyle/>
      <a:tcStyle>
        <a:fill>
          <a:solidFill>
            <a:srgbClr val="CADEF1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2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2"/>
          </a:solidFill>
        </a:fill>
      </a:tcStyle>
    </a:firstRow>
    <a:neCell>
      <a:tcTxStyle/>
    </a:neCell>
    <a:nwCell>
      <a:tcTxStyle/>
    </a:nwCell>
  </a:tblStyle>
  <a:tblStyle styleId="{53F30B62-E8B1-4AD3-A9E9-9F0BCEDFFEFF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BF5"/>
          </a:solidFill>
        </a:fill>
      </a:tcStyle>
    </a:wholeTbl>
    <a:band1H>
      <a:tcTxStyle/>
      <a:tcStyle>
        <a:fill>
          <a:solidFill>
            <a:srgbClr val="CAD4EA"/>
          </a:solidFill>
        </a:fill>
      </a:tcStyle>
    </a:band1H>
    <a:band2H>
      <a:tcTxStyle/>
    </a:band2H>
    <a:band1V>
      <a:tcTxStyle/>
      <a:tcStyle>
        <a:fill>
          <a:solidFill>
            <a:srgbClr val="CAD4EA"/>
          </a:solidFill>
        </a:fill>
      </a:tcStyle>
    </a:band1V>
    <a:band2V>
      <a:tcTxStyle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9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s-CL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37189390ca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37189390ca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137189390ca_0_1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71a246bcf_0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371a246bcf_0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g1371a246bcf_0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371f304ac7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371f304ac7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371f304ac7_0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1371f304ac7_0_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37189390ca_0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137189390ca_0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37185e8677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g137185e8677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137185e8677_0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1100051" y="4455621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3" name="Google Shape;23;p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cxnSp>
        <p:nvCxnSpPr>
          <p:cNvPr id="26" name="Google Shape;26;p2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"/>
          <p:cNvSpPr txBox="1"/>
          <p:nvPr>
            <p:ph idx="1" type="body"/>
          </p:nvPr>
        </p:nvSpPr>
        <p:spPr>
          <a:xfrm rot="5400000">
            <a:off x="4114800" y="-1171786"/>
            <a:ext cx="4023360" cy="100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0" name="Google Shape;90;p1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showMasterSp="0" type="vertTitleAndTx">
  <p:cSld name="VERTICAL_TITLE_AND_VERTICAL_TEXT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2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2"/>
          <p:cNvSpPr txBox="1"/>
          <p:nvPr>
            <p:ph type="title"/>
          </p:nvPr>
        </p:nvSpPr>
        <p:spPr>
          <a:xfrm rot="5400000">
            <a:off x="7159401" y="1977801"/>
            <a:ext cx="575989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2"/>
          <p:cNvSpPr txBox="1"/>
          <p:nvPr>
            <p:ph idx="1" type="body"/>
          </p:nvPr>
        </p:nvSpPr>
        <p:spPr>
          <a:xfrm rot="5400000">
            <a:off x="1825401" y="-574899"/>
            <a:ext cx="575989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00" spcFirstLastPara="1" rIns="45700" wrap="square" tIns="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2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14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30" name="Google Shape;30;p3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showMasterSp="0" type="blank">
  <p:cSld name="BLANK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showMasterSp="0" type="secHead">
  <p:cSld name="SECTION_HEADER">
    <p:bg>
      <p:bgPr>
        <a:solidFill>
          <a:schemeClr val="lt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  <a:defRPr b="0" sz="8000">
                <a:solidFill>
                  <a:srgbClr val="26262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5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cxnSp>
        <p:nvCxnSpPr>
          <p:cNvPr id="47" name="Google Shape;47;p5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" type="body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6"/>
          <p:cNvSpPr txBox="1"/>
          <p:nvPr>
            <p:ph idx="2" type="body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2" name="Google Shape;52;p6"/>
          <p:cNvSpPr txBox="1"/>
          <p:nvPr>
            <p:ph idx="3" type="body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000"/>
              <a:buNone/>
              <a:defRPr b="0" sz="2000" cap="none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6"/>
          <p:cNvSpPr txBox="1"/>
          <p:nvPr>
            <p:ph idx="4" type="body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4" name="Google Shape;54;p6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7"/>
          <p:cNvSpPr txBox="1"/>
          <p:nvPr>
            <p:ph idx="1" type="body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2" type="body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1" name="Google Shape;61;p7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8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8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8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showMasterSp="0" type="objTx">
  <p:cSld name="OBJECT_WITH_CAPTIO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9"/>
          <p:cNvSpPr txBox="1"/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"/>
          <p:cNvSpPr txBox="1"/>
          <p:nvPr>
            <p:ph idx="1" type="body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indent="-3429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◦"/>
              <a:defRPr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3pPr>
            <a:lvl4pPr indent="-3429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4pPr>
            <a:lvl5pPr indent="-3429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5pPr>
            <a:lvl6pPr indent="-3429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indent="-3429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indent="-3429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74" name="Google Shape;74;p9"/>
          <p:cNvSpPr txBox="1"/>
          <p:nvPr>
            <p:ph idx="2" type="body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75" name="Google Shape;75;p9"/>
          <p:cNvSpPr txBox="1"/>
          <p:nvPr>
            <p:ph idx="10" type="dt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1" type="ftr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0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showMasterSp="0" type="picTx">
  <p:cSld name="PICTURE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0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0"/>
          <p:cNvSpPr txBox="1"/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  <a:defRPr b="0" sz="3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/>
          <p:nvPr>
            <p:ph idx="2" type="pic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rgbClr val="B2DDF2"/>
          </a:solidFill>
          <a:ln>
            <a:noFill/>
          </a:ln>
        </p:spPr>
      </p:sp>
      <p:sp>
        <p:nvSpPr>
          <p:cNvPr id="83" name="Google Shape;83;p10"/>
          <p:cNvSpPr txBox="1"/>
          <p:nvPr>
            <p:ph idx="1" type="body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FFF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84" name="Google Shape;84;p10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1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Google Shape;15;p1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5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cxnSp>
        <p:nvCxnSpPr>
          <p:cNvPr id="17" name="Google Shape;17;p1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EFEFE"/>
              </a:buClr>
              <a:buSzPts val="4800"/>
              <a:buFont typeface="Calibri"/>
              <a:buNone/>
              <a:defRPr b="0" i="0" sz="4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5" name="Google Shape;105;p1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>
            <a:lvl1pPr indent="-355600" lvl="0" marL="45720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 "/>
              <a:defRPr b="0" i="0" sz="20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Calibri"/>
              <a:buChar char="◦"/>
              <a:defRPr b="0" i="0" sz="18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400"/>
              <a:buFont typeface="Calibri"/>
              <a:buChar char="◦"/>
              <a:defRPr b="0" i="0" sz="1400" u="none" cap="none" strike="noStrike">
                <a:solidFill>
                  <a:srgbClr val="FEFEF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idx="10" type="dt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11" type="ftr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900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2" type="sldNum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sz="1050" u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  <p:cxnSp>
        <p:nvCxnSpPr>
          <p:cNvPr id="109" name="Google Shape;109;p13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ln.cmm.uchile.cl/grav/en" TargetMode="External"/><Relationship Id="rId4" Type="http://schemas.openxmlformats.org/officeDocument/2006/relationships/hyperlink" Target="https://www.cenia.cl/" TargetMode="External"/><Relationship Id="rId5" Type="http://schemas.openxmlformats.org/officeDocument/2006/relationships/image" Target="../media/image15.png"/><Relationship Id="rId6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ln.cmm.uchile.cl/grav/en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33.png"/><Relationship Id="rId13" Type="http://schemas.openxmlformats.org/officeDocument/2006/relationships/image" Target="../media/image44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45.png"/><Relationship Id="rId15" Type="http://schemas.openxmlformats.org/officeDocument/2006/relationships/image" Target="../media/image40.png"/><Relationship Id="rId14" Type="http://schemas.openxmlformats.org/officeDocument/2006/relationships/image" Target="../media/image41.png"/><Relationship Id="rId5" Type="http://schemas.openxmlformats.org/officeDocument/2006/relationships/image" Target="../media/image37.png"/><Relationship Id="rId6" Type="http://schemas.openxmlformats.org/officeDocument/2006/relationships/image" Target="../media/image32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discord.gg/p5w2V5gz" TargetMode="External"/><Relationship Id="rId4" Type="http://schemas.openxmlformats.org/officeDocument/2006/relationships/hyperlink" Target="https://github.com/maranedah/MDS7202" TargetMode="External"/><Relationship Id="rId5" Type="http://schemas.openxmlformats.org/officeDocument/2006/relationships/image" Target="../media/image48.png"/><Relationship Id="rId6" Type="http://schemas.openxmlformats.org/officeDocument/2006/relationships/image" Target="../media/image46.png"/><Relationship Id="rId7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github.com/maranedah/MDS7202/blob/main/Calendario.md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hyperlink" Target="https://pixabay.com/users/thedigitalartist-202249/?utm_source=link-attribution&amp;utm_medium=referral&amp;utm_campaign=image&amp;utm_content=3136897" TargetMode="External"/><Relationship Id="rId5" Type="http://schemas.openxmlformats.org/officeDocument/2006/relationships/hyperlink" Target="https://pixabay.com/?utm_source=link-attribution&amp;utm_medium=referral&amp;utm_campaign=image&amp;utm_content=3136897" TargetMode="External"/><Relationship Id="rId6" Type="http://schemas.openxmlformats.org/officeDocument/2006/relationships/image" Target="../media/image8.jpg"/><Relationship Id="rId7" Type="http://schemas.openxmlformats.org/officeDocument/2006/relationships/image" Target="../media/image18.png"/><Relationship Id="rId8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ctrTitle"/>
          </p:nvPr>
        </p:nvSpPr>
        <p:spPr>
          <a:xfrm>
            <a:off x="6308979" y="661672"/>
            <a:ext cx="6253200" cy="3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0"/>
              <a:buFont typeface="Calibri"/>
              <a:buNone/>
            </a:pPr>
            <a:r>
              <a:rPr lang="es-CL" sz="5000"/>
              <a:t>Laboratorio de Programación Científica para </a:t>
            </a:r>
            <a:endParaRPr sz="5000"/>
          </a:p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5000"/>
              <a:buFont typeface="Calibri"/>
              <a:buNone/>
            </a:pPr>
            <a:r>
              <a:rPr lang="es-CL" sz="5000"/>
              <a:t>Ciencia de Datos</a:t>
            </a:r>
            <a:endParaRPr sz="5000"/>
          </a:p>
        </p:txBody>
      </p:sp>
      <p:sp>
        <p:nvSpPr>
          <p:cNvPr id="122" name="Google Shape;122;p15"/>
          <p:cNvSpPr txBox="1"/>
          <p:nvPr>
            <p:ph idx="1" type="subTitle"/>
          </p:nvPr>
        </p:nvSpPr>
        <p:spPr>
          <a:xfrm>
            <a:off x="3613353" y="4455621"/>
            <a:ext cx="6269400" cy="12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s-CL">
                <a:solidFill>
                  <a:srgbClr val="262626"/>
                </a:solidFill>
              </a:rPr>
              <a:t>MDS7202-1 – PRIMAVERA 2022</a:t>
            </a:r>
            <a:endParaRPr/>
          </a:p>
        </p:txBody>
      </p:sp>
      <p:pic>
        <p:nvPicPr>
          <p:cNvPr descr="Logotipo&#10;&#10;Descripción generada automáticamente con confianza media" id="123" name="Google Shape;12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8424" y="2347437"/>
            <a:ext cx="4001315" cy="152049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4"/>
          <p:cNvSpPr txBox="1"/>
          <p:nvPr>
            <p:ph idx="1" type="body"/>
          </p:nvPr>
        </p:nvSpPr>
        <p:spPr>
          <a:xfrm>
            <a:off x="1097280" y="1845734"/>
            <a:ext cx="10058400" cy="40233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21" name="Google Shape;2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&#10;&#10;Descripción generada automáticamente" id="227" name="Google Shape;2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1974" y="643538"/>
            <a:ext cx="8469151" cy="3557043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/>
          <p:nvPr/>
        </p:nvSpPr>
        <p:spPr>
          <a:xfrm>
            <a:off x="1507" y="4554906"/>
            <a:ext cx="12188952" cy="2303094"/>
          </a:xfrm>
          <a:prstGeom prst="rect">
            <a:avLst/>
          </a:prstGeom>
          <a:solidFill>
            <a:srgbClr val="5456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5"/>
          <p:cNvSpPr txBox="1"/>
          <p:nvPr>
            <p:ph type="title"/>
          </p:nvPr>
        </p:nvSpPr>
        <p:spPr>
          <a:xfrm>
            <a:off x="633998" y="4905301"/>
            <a:ext cx="4988879" cy="1554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Calibri"/>
              <a:buNone/>
            </a:pPr>
            <a:r>
              <a:rPr lang="es-CL" sz="4000">
                <a:solidFill>
                  <a:srgbClr val="FFFFFF"/>
                </a:solidFill>
              </a:rPr>
              <a:t>Etapas: Entrenamiento y Inferencia</a:t>
            </a:r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3048" y="4554906"/>
            <a:ext cx="12188952" cy="64008"/>
          </a:xfrm>
          <a:prstGeom prst="rect">
            <a:avLst/>
          </a:prstGeom>
          <a:solidFill>
            <a:srgbClr val="D9F1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1" name="Google Shape;231;p25"/>
          <p:cNvCxnSpPr/>
          <p:nvPr/>
        </p:nvCxnSpPr>
        <p:spPr>
          <a:xfrm>
            <a:off x="5820770" y="5247564"/>
            <a:ext cx="0" cy="873457"/>
          </a:xfrm>
          <a:prstGeom prst="straightConnector1">
            <a:avLst/>
          </a:prstGeom>
          <a:noFill/>
          <a:ln cap="flat" cmpd="sng" w="15875">
            <a:solidFill>
              <a:srgbClr val="D9F14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2" name="Google Shape;232;p25"/>
          <p:cNvSpPr txBox="1"/>
          <p:nvPr>
            <p:ph idx="1" type="body"/>
          </p:nvPr>
        </p:nvSpPr>
        <p:spPr>
          <a:xfrm>
            <a:off x="6064301" y="4905300"/>
            <a:ext cx="5493699" cy="15544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s-CL">
                <a:solidFill>
                  <a:srgbClr val="FFFFFF"/>
                </a:solidFill>
              </a:rPr>
              <a:t>Fuente: https://mitxpc.com/pages/ai-inference-applying-deep-neural-network-training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1145725" y="4232500"/>
            <a:ext cx="4072800" cy="1156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457200" lvl="0" marL="9144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-CL"/>
              <a:t>El pautero</a:t>
            </a:r>
            <a:endParaRPr/>
          </a:p>
          <a:p>
            <a:pPr indent="457200" lvl="0" marL="91440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t/>
            </a:r>
            <a:endParaRPr/>
          </a:p>
        </p:txBody>
      </p:sp>
      <p:pic>
        <p:nvPicPr>
          <p:cNvPr id="239" name="Google Shape;2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5400" y="2560126"/>
            <a:ext cx="1746350" cy="13984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6"/>
          <p:cNvSpPr txBox="1"/>
          <p:nvPr>
            <p:ph idx="1" type="body"/>
          </p:nvPr>
        </p:nvSpPr>
        <p:spPr>
          <a:xfrm>
            <a:off x="6032750" y="4192125"/>
            <a:ext cx="4072800" cy="1156200"/>
          </a:xfrm>
          <a:prstGeom prst="rect">
            <a:avLst/>
          </a:prstGeom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457200" lvl="0" marL="914400" rtl="0" algn="l">
              <a:spcBef>
                <a:spcPts val="1200"/>
              </a:spcBef>
              <a:spcAft>
                <a:spcPts val="200"/>
              </a:spcAft>
              <a:buNone/>
            </a:pPr>
            <a:r>
              <a:rPr lang="es-CL"/>
              <a:t>El empeñoso</a:t>
            </a:r>
            <a:endParaRPr/>
          </a:p>
        </p:txBody>
      </p:sp>
      <p:pic>
        <p:nvPicPr>
          <p:cNvPr id="241" name="Google Shape;2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100" y="2425575"/>
            <a:ext cx="2070000" cy="15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0525" y="3037875"/>
            <a:ext cx="1194625" cy="119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0575" y="149600"/>
            <a:ext cx="1454225" cy="145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01000" y="1927850"/>
            <a:ext cx="2826751" cy="37690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/>
          <p:nvPr/>
        </p:nvSpPr>
        <p:spPr>
          <a:xfrm>
            <a:off x="0" y="0"/>
            <a:ext cx="1218631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2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4B59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7"/>
          <p:cNvSpPr txBox="1"/>
          <p:nvPr>
            <p:ph type="title"/>
          </p:nvPr>
        </p:nvSpPr>
        <p:spPr>
          <a:xfrm>
            <a:off x="492370" y="516835"/>
            <a:ext cx="3084844" cy="2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s-CL" sz="3600">
                <a:solidFill>
                  <a:srgbClr val="FFFFFF"/>
                </a:solidFill>
              </a:rPr>
              <a:t>¿Cómo le enseño a un modelo?</a:t>
            </a:r>
            <a:endParaRPr/>
          </a:p>
        </p:txBody>
      </p:sp>
      <p:sp>
        <p:nvSpPr>
          <p:cNvPr id="252" name="Google Shape;252;p27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FE9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27"/>
          <p:cNvGrpSpPr/>
          <p:nvPr/>
        </p:nvGrpSpPr>
        <p:grpSpPr>
          <a:xfrm>
            <a:off x="492371" y="2786056"/>
            <a:ext cx="3084843" cy="3332262"/>
            <a:chOff x="0" y="1628"/>
            <a:chExt cx="3084843" cy="3332262"/>
          </a:xfrm>
        </p:grpSpPr>
        <p:sp>
          <p:nvSpPr>
            <p:cNvPr id="254" name="Google Shape;254;p27"/>
            <p:cNvSpPr/>
            <p:nvPr/>
          </p:nvSpPr>
          <p:spPr>
            <a:xfrm rot="5400000">
              <a:off x="1667724" y="-448059"/>
              <a:ext cx="859938" cy="19743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dk2"/>
            </a:solidFill>
            <a:ln cap="flat" cmpd="sng" w="15875">
              <a:solidFill>
                <a:srgbClr val="C9DDF0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7"/>
            <p:cNvSpPr txBox="1"/>
            <p:nvPr/>
          </p:nvSpPr>
          <p:spPr>
            <a:xfrm>
              <a:off x="1110544" y="151100"/>
              <a:ext cx="1932321" cy="775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s-CL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Aprende a través de ejemplos etiquetados.</a:t>
              </a: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0" y="1628"/>
              <a:ext cx="1110543" cy="1074923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7"/>
            <p:cNvSpPr txBox="1"/>
            <p:nvPr/>
          </p:nvSpPr>
          <p:spPr>
            <a:xfrm>
              <a:off x="52473" y="54101"/>
              <a:ext cx="1005597" cy="9699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50" lIns="49525" spcFirstLastPara="1" rIns="49525" wrap="square" tIns="2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1" lang="es-CL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Supervisado</a:t>
              </a: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 rot="5400000">
              <a:off x="1667724" y="680609"/>
              <a:ext cx="859938" cy="19743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9DDF0">
                <a:alpha val="89803"/>
              </a:srgbClr>
            </a:solidFill>
            <a:ln cap="flat" cmpd="sng" w="15875">
              <a:solidFill>
                <a:srgbClr val="C9DDF0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 txBox="1"/>
            <p:nvPr/>
          </p:nvSpPr>
          <p:spPr>
            <a:xfrm>
              <a:off x="1110544" y="1279769"/>
              <a:ext cx="1932321" cy="775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s-CL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Aprende patrones a partir de datos no etiquetados</a:t>
              </a: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0" y="1130297"/>
              <a:ext cx="1110543" cy="1074923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7"/>
            <p:cNvSpPr txBox="1"/>
            <p:nvPr/>
          </p:nvSpPr>
          <p:spPr>
            <a:xfrm>
              <a:off x="52473" y="1182770"/>
              <a:ext cx="1005597" cy="9699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50" lIns="49525" spcFirstLastPara="1" rIns="49525" wrap="square" tIns="2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1" lang="es-CL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 Supervisado</a:t>
              </a: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 rot="5400000">
              <a:off x="1667724" y="1809278"/>
              <a:ext cx="859938" cy="19743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9DDF0">
                <a:alpha val="89803"/>
              </a:srgbClr>
            </a:solidFill>
            <a:ln cap="flat" cmpd="sng" w="15875">
              <a:solidFill>
                <a:srgbClr val="C9DDF0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7"/>
            <p:cNvSpPr txBox="1"/>
            <p:nvPr/>
          </p:nvSpPr>
          <p:spPr>
            <a:xfrm>
              <a:off x="1110544" y="2408438"/>
              <a:ext cx="1932321" cy="775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s-CL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Aprende a través de experimentos en el tiempo</a:t>
              </a: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0" y="2258967"/>
              <a:ext cx="1110543" cy="1074923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7"/>
            <p:cNvSpPr txBox="1"/>
            <p:nvPr/>
          </p:nvSpPr>
          <p:spPr>
            <a:xfrm>
              <a:off x="52473" y="2311440"/>
              <a:ext cx="1005597" cy="9699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50" lIns="49525" spcFirstLastPara="1" rIns="49525" wrap="square" tIns="2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1" lang="es-CL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Reforzado</a:t>
              </a:r>
              <a:endParaRPr/>
            </a:p>
          </p:txBody>
        </p:sp>
      </p:grpSp>
      <p:pic>
        <p:nvPicPr>
          <p:cNvPr id="266" name="Google Shape;26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71569" y="1591225"/>
            <a:ext cx="7945130" cy="3768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8"/>
          <p:cNvSpPr/>
          <p:nvPr/>
        </p:nvSpPr>
        <p:spPr>
          <a:xfrm>
            <a:off x="0" y="0"/>
            <a:ext cx="1218631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8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4B59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8"/>
          <p:cNvSpPr txBox="1"/>
          <p:nvPr>
            <p:ph type="title"/>
          </p:nvPr>
        </p:nvSpPr>
        <p:spPr>
          <a:xfrm>
            <a:off x="492370" y="516835"/>
            <a:ext cx="3084844" cy="2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s-CL" sz="3600">
                <a:solidFill>
                  <a:srgbClr val="FFFFFF"/>
                </a:solidFill>
              </a:rPr>
              <a:t>¿Cómo le enseño a un modelo?</a:t>
            </a:r>
            <a:endParaRPr/>
          </a:p>
        </p:txBody>
      </p:sp>
      <p:sp>
        <p:nvSpPr>
          <p:cNvPr id="274" name="Google Shape;274;p2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FE9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28"/>
          <p:cNvGrpSpPr/>
          <p:nvPr/>
        </p:nvGrpSpPr>
        <p:grpSpPr>
          <a:xfrm>
            <a:off x="492371" y="2786056"/>
            <a:ext cx="3084843" cy="3332262"/>
            <a:chOff x="0" y="1628"/>
            <a:chExt cx="3084843" cy="3332262"/>
          </a:xfrm>
        </p:grpSpPr>
        <p:sp>
          <p:nvSpPr>
            <p:cNvPr id="276" name="Google Shape;276;p28"/>
            <p:cNvSpPr/>
            <p:nvPr/>
          </p:nvSpPr>
          <p:spPr>
            <a:xfrm rot="5400000">
              <a:off x="1667724" y="-448059"/>
              <a:ext cx="859938" cy="19743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9DDF0">
                <a:alpha val="89803"/>
              </a:srgbClr>
            </a:solidFill>
            <a:ln cap="flat" cmpd="sng" w="15875">
              <a:solidFill>
                <a:srgbClr val="C9DDF0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 txBox="1"/>
            <p:nvPr/>
          </p:nvSpPr>
          <p:spPr>
            <a:xfrm>
              <a:off x="1110544" y="151100"/>
              <a:ext cx="1932321" cy="775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s-CL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Aprende a través de ejemplos etiquetados.</a:t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0" y="1628"/>
              <a:ext cx="1110543" cy="1074923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8"/>
            <p:cNvSpPr txBox="1"/>
            <p:nvPr/>
          </p:nvSpPr>
          <p:spPr>
            <a:xfrm>
              <a:off x="52473" y="54101"/>
              <a:ext cx="1005597" cy="9699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50" lIns="49525" spcFirstLastPara="1" rIns="49525" wrap="square" tIns="2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1" lang="es-CL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Supervisado</a:t>
              </a: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 rot="5400000">
              <a:off x="1667724" y="680609"/>
              <a:ext cx="859938" cy="19743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dk2"/>
            </a:solidFill>
            <a:ln cap="flat" cmpd="sng" w="15875">
              <a:solidFill>
                <a:srgbClr val="C9DDF0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8"/>
            <p:cNvSpPr txBox="1"/>
            <p:nvPr/>
          </p:nvSpPr>
          <p:spPr>
            <a:xfrm>
              <a:off x="1110544" y="1279769"/>
              <a:ext cx="1932321" cy="775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s-CL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Aprende patrones a partir de datos no etiquetados</a:t>
              </a: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0" y="1130297"/>
              <a:ext cx="1110543" cy="1074923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 txBox="1"/>
            <p:nvPr/>
          </p:nvSpPr>
          <p:spPr>
            <a:xfrm>
              <a:off x="52473" y="1182770"/>
              <a:ext cx="1005597" cy="9699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50" lIns="49525" spcFirstLastPara="1" rIns="49525" wrap="square" tIns="2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1" lang="es-CL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 Supervisado</a:t>
              </a: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 rot="5400000">
              <a:off x="1667724" y="1809278"/>
              <a:ext cx="859938" cy="19743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9DDF0">
                <a:alpha val="89803"/>
              </a:srgbClr>
            </a:solidFill>
            <a:ln cap="flat" cmpd="sng" w="15875">
              <a:solidFill>
                <a:srgbClr val="C9DDF0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8"/>
            <p:cNvSpPr txBox="1"/>
            <p:nvPr/>
          </p:nvSpPr>
          <p:spPr>
            <a:xfrm>
              <a:off x="1110544" y="2408438"/>
              <a:ext cx="1932321" cy="775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s-CL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Aprende a través de experimentos en el tiempo</a:t>
              </a: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0" y="2258967"/>
              <a:ext cx="1110543" cy="1074923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28"/>
            <p:cNvSpPr txBox="1"/>
            <p:nvPr/>
          </p:nvSpPr>
          <p:spPr>
            <a:xfrm>
              <a:off x="52473" y="2311440"/>
              <a:ext cx="1005597" cy="9699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50" lIns="49525" spcFirstLastPara="1" rIns="49525" wrap="square" tIns="2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1" lang="es-CL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Reforzado</a:t>
              </a:r>
              <a:endParaRPr/>
            </a:p>
          </p:txBody>
        </p:sp>
      </p:grpSp>
      <p:pic>
        <p:nvPicPr>
          <p:cNvPr id="288" name="Google Shape;28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30519" y="1568772"/>
            <a:ext cx="8055796" cy="4065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9"/>
          <p:cNvSpPr/>
          <p:nvPr/>
        </p:nvSpPr>
        <p:spPr>
          <a:xfrm>
            <a:off x="0" y="0"/>
            <a:ext cx="1218631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29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4B593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9"/>
          <p:cNvSpPr txBox="1"/>
          <p:nvPr>
            <p:ph type="title"/>
          </p:nvPr>
        </p:nvSpPr>
        <p:spPr>
          <a:xfrm>
            <a:off x="492370" y="516835"/>
            <a:ext cx="3084844" cy="2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s-CL" sz="3600">
                <a:solidFill>
                  <a:srgbClr val="FFFFFF"/>
                </a:solidFill>
              </a:rPr>
              <a:t>¿Cómo le enseño a un modelo?</a:t>
            </a:r>
            <a:endParaRPr/>
          </a:p>
        </p:txBody>
      </p:sp>
      <p:sp>
        <p:nvSpPr>
          <p:cNvPr id="296" name="Google Shape;296;p29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FE9D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7" name="Google Shape;297;p29"/>
          <p:cNvGrpSpPr/>
          <p:nvPr/>
        </p:nvGrpSpPr>
        <p:grpSpPr>
          <a:xfrm>
            <a:off x="492371" y="2786056"/>
            <a:ext cx="3084843" cy="3332262"/>
            <a:chOff x="0" y="1628"/>
            <a:chExt cx="3084843" cy="3332262"/>
          </a:xfrm>
        </p:grpSpPr>
        <p:sp>
          <p:nvSpPr>
            <p:cNvPr id="298" name="Google Shape;298;p29"/>
            <p:cNvSpPr/>
            <p:nvPr/>
          </p:nvSpPr>
          <p:spPr>
            <a:xfrm rot="5400000">
              <a:off x="1667724" y="-448059"/>
              <a:ext cx="859938" cy="19743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9DDF0">
                <a:alpha val="89803"/>
              </a:srgbClr>
            </a:solidFill>
            <a:ln cap="flat" cmpd="sng" w="15875">
              <a:solidFill>
                <a:srgbClr val="C9DDF0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9"/>
            <p:cNvSpPr txBox="1"/>
            <p:nvPr/>
          </p:nvSpPr>
          <p:spPr>
            <a:xfrm>
              <a:off x="1110544" y="151100"/>
              <a:ext cx="1932321" cy="775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s-CL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Aprende a través de ejemplos etiquetados.</a:t>
              </a:r>
              <a:endParaRPr/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0" y="1628"/>
              <a:ext cx="1110543" cy="1074923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9"/>
            <p:cNvSpPr txBox="1"/>
            <p:nvPr/>
          </p:nvSpPr>
          <p:spPr>
            <a:xfrm>
              <a:off x="52473" y="54101"/>
              <a:ext cx="1005597" cy="9699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50" lIns="49525" spcFirstLastPara="1" rIns="49525" wrap="square" tIns="2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1" lang="es-CL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Supervisado</a:t>
              </a:r>
              <a:endParaRPr/>
            </a:p>
          </p:txBody>
        </p:sp>
        <p:sp>
          <p:nvSpPr>
            <p:cNvPr id="302" name="Google Shape;302;p29"/>
            <p:cNvSpPr/>
            <p:nvPr/>
          </p:nvSpPr>
          <p:spPr>
            <a:xfrm rot="5400000">
              <a:off x="1667724" y="680609"/>
              <a:ext cx="859938" cy="19743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C9DDF0">
                <a:alpha val="89803"/>
              </a:srgbClr>
            </a:solidFill>
            <a:ln cap="flat" cmpd="sng" w="15875">
              <a:solidFill>
                <a:srgbClr val="C9DDF0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9"/>
            <p:cNvSpPr txBox="1"/>
            <p:nvPr/>
          </p:nvSpPr>
          <p:spPr>
            <a:xfrm>
              <a:off x="1110544" y="1279769"/>
              <a:ext cx="1932321" cy="775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r>
                <a:rPr b="0" i="0" lang="es-CL" sz="16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   Aprende patrones a partir de datos no etiquetados</a:t>
              </a:r>
              <a:endParaRPr/>
            </a:p>
          </p:txBody>
        </p:sp>
        <p:sp>
          <p:nvSpPr>
            <p:cNvPr id="304" name="Google Shape;304;p29"/>
            <p:cNvSpPr/>
            <p:nvPr/>
          </p:nvSpPr>
          <p:spPr>
            <a:xfrm>
              <a:off x="0" y="1130297"/>
              <a:ext cx="1110543" cy="1074923"/>
            </a:xfrm>
            <a:prstGeom prst="roundRect">
              <a:avLst>
                <a:gd fmla="val 16667" name="adj"/>
              </a:avLst>
            </a:prstGeom>
            <a:solidFill>
              <a:schemeClr val="accent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9"/>
            <p:cNvSpPr txBox="1"/>
            <p:nvPr/>
          </p:nvSpPr>
          <p:spPr>
            <a:xfrm>
              <a:off x="52473" y="1182770"/>
              <a:ext cx="1005597" cy="9699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50" lIns="49525" spcFirstLastPara="1" rIns="49525" wrap="square" tIns="2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1" lang="es-CL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No Supervisado</a:t>
              </a:r>
              <a:endParaRPr/>
            </a:p>
          </p:txBody>
        </p:sp>
        <p:sp>
          <p:nvSpPr>
            <p:cNvPr id="306" name="Google Shape;306;p29"/>
            <p:cNvSpPr/>
            <p:nvPr/>
          </p:nvSpPr>
          <p:spPr>
            <a:xfrm rot="5400000">
              <a:off x="1667724" y="1809278"/>
              <a:ext cx="859938" cy="19743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chemeClr val="dk2"/>
            </a:solidFill>
            <a:ln cap="flat" cmpd="sng" w="15875">
              <a:solidFill>
                <a:srgbClr val="C9DDF0">
                  <a:alpha val="89803"/>
                </a:srgbClr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9"/>
            <p:cNvSpPr txBox="1"/>
            <p:nvPr/>
          </p:nvSpPr>
          <p:spPr>
            <a:xfrm>
              <a:off x="1110544" y="2408438"/>
              <a:ext cx="1932321" cy="77598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475" lIns="60950" spcFirstLastPara="1" rIns="60950" wrap="square" tIns="30475">
              <a:noAutofit/>
            </a:bodyPr>
            <a:lstStyle/>
            <a:p>
              <a:pPr indent="-171450" lvl="1" marL="17145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600"/>
                <a:buFont typeface="Calibri"/>
                <a:buNone/>
              </a:pPr>
              <a:r>
                <a:rPr b="0" i="0" lang="es-CL" sz="16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Aprende a través de experimentos en el tiempo</a:t>
              </a:r>
              <a:endParaRPr/>
            </a:p>
          </p:txBody>
        </p:sp>
        <p:sp>
          <p:nvSpPr>
            <p:cNvPr id="308" name="Google Shape;308;p29"/>
            <p:cNvSpPr/>
            <p:nvPr/>
          </p:nvSpPr>
          <p:spPr>
            <a:xfrm>
              <a:off x="0" y="2258967"/>
              <a:ext cx="1110543" cy="1074923"/>
            </a:xfrm>
            <a:prstGeom prst="roundRect">
              <a:avLst>
                <a:gd fmla="val 16667" name="adj"/>
              </a:avLst>
            </a:prstGeom>
            <a:solidFill>
              <a:schemeClr val="dk2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9"/>
            <p:cNvSpPr txBox="1"/>
            <p:nvPr/>
          </p:nvSpPr>
          <p:spPr>
            <a:xfrm>
              <a:off x="52473" y="2311440"/>
              <a:ext cx="1005597" cy="9699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750" lIns="49525" spcFirstLastPara="1" rIns="49525" wrap="square" tIns="2475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1" lang="es-CL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Reforzado</a:t>
              </a:r>
              <a:endParaRPr/>
            </a:p>
          </p:txBody>
        </p:sp>
      </p:grpSp>
      <p:pic>
        <p:nvPicPr>
          <p:cNvPr descr="Diagrama&#10;&#10;Descripción generada automáticamente" id="310" name="Google Shape;3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0897" y="1012986"/>
            <a:ext cx="7848600" cy="497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9"/>
          <p:cNvSpPr txBox="1"/>
          <p:nvPr/>
        </p:nvSpPr>
        <p:spPr>
          <a:xfrm>
            <a:off x="4510708" y="6278702"/>
            <a:ext cx="7268978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 https://towardsdatascience.com/deep-q-network-combining-deep-reinforcement-learning-a5616bcfc207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000"/>
              <a:buFont typeface="Calibri"/>
              <a:buNone/>
            </a:pPr>
            <a:r>
              <a:rPr lang="es-CL" sz="4000"/>
              <a:t>Tareas que se Pueden Resolver con ML</a:t>
            </a:r>
            <a:endParaRPr sz="4000"/>
          </a:p>
        </p:txBody>
      </p:sp>
      <p:graphicFrame>
        <p:nvGraphicFramePr>
          <p:cNvPr id="317" name="Google Shape;317;p30"/>
          <p:cNvGraphicFramePr/>
          <p:nvPr/>
        </p:nvGraphicFramePr>
        <p:xfrm>
          <a:off x="375992" y="2036099"/>
          <a:ext cx="3000000" cy="3000000"/>
        </p:xfrm>
        <a:graphic>
          <a:graphicData uri="http://schemas.openxmlformats.org/drawingml/2006/table">
            <a:tbl>
              <a:tblPr bandRow="1" firstCol="1">
                <a:noFill/>
                <a:tableStyleId>{BEDB986C-6765-4194-883A-48A02059FFA0}</a:tableStyleId>
              </a:tblPr>
              <a:tblGrid>
                <a:gridCol w="3813325"/>
                <a:gridCol w="3152575"/>
                <a:gridCol w="4474100"/>
              </a:tblGrid>
              <a:tr h="370850">
                <a:tc rowSpan="4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2000"/>
                        <a:t>Supervisado</a:t>
                      </a:r>
                      <a:endParaRPr sz="2400"/>
                    </a:p>
                  </a:txBody>
                  <a:tcPr marT="45725" marB="45725" marR="91450" marL="91450">
                    <a:solidFill>
                      <a:srgbClr val="11305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400"/>
                        <a:t>Clasificación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400"/>
                        <a:t>Asignar una etiqueta a un ejemplo.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400"/>
                        <a:t>Regresión</a:t>
                      </a:r>
                      <a:endParaRPr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400"/>
                        <a:t>Asignar un valor a un ejemplo.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400"/>
                        <a:t>One Shot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400"/>
                        <a:t>Dado un solo ejemplo de una clase, reconocer si otro también pertenece a esta.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400"/>
                        <a:t>Etiquetado de Secuencias</a:t>
                      </a:r>
                      <a:endParaRPr sz="14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400"/>
                        <a:t>Asignar </a:t>
                      </a:r>
                      <a:r>
                        <a:rPr lang="es-CL"/>
                        <a:t>etiquetas a una secuencia</a:t>
                      </a:r>
                      <a:r>
                        <a:rPr lang="es-CL" sz="1400"/>
                        <a:t>.</a:t>
                      </a:r>
                      <a:endParaRPr sz="1400"/>
                    </a:p>
                  </a:txBody>
                  <a:tcPr marT="45725" marB="45725" marR="91450" marL="91450"/>
                </a:tc>
              </a:tr>
              <a:tr h="370850"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2000"/>
                        <a:t>No Supervisado</a:t>
                      </a:r>
                      <a:endParaRPr sz="2000"/>
                    </a:p>
                  </a:txBody>
                  <a:tcPr marT="45725" marB="45725" marR="91450" marL="91450">
                    <a:solidFill>
                      <a:srgbClr val="38702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400"/>
                        <a:t>Clustering</a:t>
                      </a:r>
                      <a:endParaRPr sz="1400"/>
                    </a:p>
                  </a:txBody>
                  <a:tcPr marT="45725" marB="45725" marR="91450" marL="91450">
                    <a:solidFill>
                      <a:srgbClr val="CAE9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400"/>
                        <a:t>Buscar grupos dentro de los ejemplos.</a:t>
                      </a:r>
                      <a:endParaRPr sz="1400"/>
                    </a:p>
                  </a:txBody>
                  <a:tcPr marT="45725" marB="45725" marR="91450" marL="91450">
                    <a:solidFill>
                      <a:srgbClr val="CAE9BF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400"/>
                        <a:t>Reducción de Dimensionalidad</a:t>
                      </a:r>
                      <a:endParaRPr sz="1400"/>
                    </a:p>
                  </a:txBody>
                  <a:tcPr marT="45725" marB="45725" marR="91450" marL="91450">
                    <a:solidFill>
                      <a:srgbClr val="AFDF9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400"/>
                        <a:t>Representar ejemplos usando menos características de estos.</a:t>
                      </a:r>
                      <a:endParaRPr sz="1400"/>
                    </a:p>
                  </a:txBody>
                  <a:tcPr marT="45725" marB="45725" marR="91450" marL="91450">
                    <a:solidFill>
                      <a:srgbClr val="AFDF9F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400"/>
                        <a:t>Detección de Outliers</a:t>
                      </a:r>
                      <a:endParaRPr sz="1400"/>
                    </a:p>
                  </a:txBody>
                  <a:tcPr marT="45725" marB="45725" marR="91450" marL="91450">
                    <a:solidFill>
                      <a:srgbClr val="CAE9B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400"/>
                        <a:t>Buscar datos fuera de los patrones comunes.</a:t>
                      </a:r>
                      <a:endParaRPr sz="1400"/>
                    </a:p>
                  </a:txBody>
                  <a:tcPr marT="45725" marB="45725" marR="91450" marL="91450">
                    <a:solidFill>
                      <a:srgbClr val="CAE9BF"/>
                    </a:solidFill>
                  </a:tcPr>
                </a:tc>
              </a:tr>
              <a:tr h="370850">
                <a:tc rowSpan="3"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2000"/>
                        <a:t>Otros Tipos</a:t>
                      </a:r>
                      <a:endParaRPr sz="2000"/>
                    </a:p>
                  </a:txBody>
                  <a:tcPr marT="45725" marB="45725" marR="91450" marL="91450">
                    <a:solidFill>
                      <a:srgbClr val="07674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400"/>
                        <a:t>Optimización</a:t>
                      </a:r>
                      <a:endParaRPr sz="1400"/>
                    </a:p>
                  </a:txBody>
                  <a:tcPr marT="45725" marB="45725" marR="91450" marL="91450">
                    <a:solidFill>
                      <a:srgbClr val="92F7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400"/>
                        <a:t>Identificar los parámetros más óptimos de algún problema.</a:t>
                      </a:r>
                      <a:endParaRPr sz="1400"/>
                    </a:p>
                  </a:txBody>
                  <a:tcPr marT="45725" marB="45725" marR="91450" marL="91450">
                    <a:solidFill>
                      <a:srgbClr val="92F7DB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400"/>
                        <a:t>Ranking</a:t>
                      </a:r>
                      <a:endParaRPr sz="1400"/>
                    </a:p>
                  </a:txBody>
                  <a:tcPr marT="45725" marB="45725" marR="91450" marL="91450">
                    <a:solidFill>
                      <a:srgbClr val="5DF3C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400"/>
                        <a:t>Dado un conjunto de ejemplos, ordenar estos según algún criterio.</a:t>
                      </a:r>
                      <a:endParaRPr sz="1400"/>
                    </a:p>
                  </a:txBody>
                  <a:tcPr marT="45725" marB="45725" marR="91450" marL="91450">
                    <a:solidFill>
                      <a:srgbClr val="5DF3C9"/>
                    </a:solidFill>
                  </a:tcPr>
                </a:tc>
              </a:tr>
              <a:tr h="3708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400"/>
                        <a:t>Recomendación</a:t>
                      </a:r>
                      <a:endParaRPr sz="1400"/>
                    </a:p>
                  </a:txBody>
                  <a:tcPr marT="45725" marB="45725" marR="91450" marL="91450">
                    <a:solidFill>
                      <a:srgbClr val="92F7D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400"/>
                        <a:t>Dado un conjunto de ejemplos, </a:t>
                      </a:r>
                      <a:r>
                        <a:rPr lang="es-CL"/>
                        <a:t>sugerir</a:t>
                      </a:r>
                      <a:r>
                        <a:rPr lang="es-CL" sz="1400"/>
                        <a:t> uno de ellos.</a:t>
                      </a:r>
                      <a:endParaRPr sz="1400"/>
                    </a:p>
                  </a:txBody>
                  <a:tcPr marT="45725" marB="45725" marR="91450" marL="91450">
                    <a:solidFill>
                      <a:srgbClr val="92F7DB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6600"/>
              <a:buFont typeface="Calibri"/>
              <a:buNone/>
            </a:pPr>
            <a:r>
              <a:rPr lang="es-CL" sz="6600"/>
              <a:t>¿Es ML la solución a todos los problemas?</a:t>
            </a:r>
            <a:endParaRPr sz="6600"/>
          </a:p>
        </p:txBody>
      </p:sp>
      <p:sp>
        <p:nvSpPr>
          <p:cNvPr id="323" name="Google Shape;323;p31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600"/>
              <a:buNone/>
            </a:pPr>
            <a:r>
              <a:rPr lang="es-CL" sz="6600"/>
              <a:t>❓</a:t>
            </a:r>
            <a:endParaRPr sz="6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Cuando </a:t>
            </a:r>
            <a:r>
              <a:rPr lang="es-CL" sz="4800"/>
              <a:t>Usar ML 👌✅</a:t>
            </a:r>
            <a:endParaRPr/>
          </a:p>
        </p:txBody>
      </p:sp>
      <p:graphicFrame>
        <p:nvGraphicFramePr>
          <p:cNvPr id="329" name="Google Shape;329;p32"/>
          <p:cNvGraphicFramePr/>
          <p:nvPr/>
        </p:nvGraphicFramePr>
        <p:xfrm>
          <a:off x="1096963" y="18462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{53F30B62-E8B1-4AD3-A9E9-9F0BCEDFFEFF}</a:tableStyleId>
              </a:tblPr>
              <a:tblGrid>
                <a:gridCol w="5029200"/>
                <a:gridCol w="50292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2800"/>
                        <a:t>Caso</a:t>
                      </a:r>
                      <a:endParaRPr sz="2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2800"/>
                        <a:t>Ejemplo</a:t>
                      </a:r>
                      <a:endParaRPr sz="2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El problema es muy complejo para ser codeado.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Detector de SPAM.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El problema está constantemente cambiando.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Scraper para páginas que cambian constantemente.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El problema es de tipo perceptivo (voz, texto, imágenes, …).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Imposibilidad de </a:t>
                      </a:r>
                      <a:r>
                        <a:rPr lang="es-CL" sz="1800"/>
                        <a:t>analizar imágenes</a:t>
                      </a:r>
                      <a:r>
                        <a:rPr lang="es-CL" sz="1800"/>
                        <a:t> </a:t>
                      </a:r>
                      <a:r>
                        <a:rPr lang="es-CL" sz="1800"/>
                        <a:t>píxel</a:t>
                      </a:r>
                      <a:r>
                        <a:rPr lang="es-CL" sz="1800"/>
                        <a:t> a </a:t>
                      </a:r>
                      <a:r>
                        <a:rPr lang="es-CL" sz="1800"/>
                        <a:t>píxel</a:t>
                      </a:r>
                      <a:r>
                        <a:rPr lang="es-CL" sz="1800"/>
                        <a:t>. Mismo caso con voz o texto.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El problema nunca ha sido estudiado.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Generar plan de medicinas para pacientes basados en genética y datos médicos disponibles de este.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El problema es muy simple.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Problemas si/no.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Cuando </a:t>
            </a:r>
            <a:r>
              <a:rPr lang="es-CL" sz="4800"/>
              <a:t>NO Usar ML 😨❌</a:t>
            </a:r>
            <a:endParaRPr/>
          </a:p>
        </p:txBody>
      </p:sp>
      <p:sp>
        <p:nvSpPr>
          <p:cNvPr id="335" name="Google Shape;335;p3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graphicFrame>
        <p:nvGraphicFramePr>
          <p:cNvPr id="336" name="Google Shape;336;p33"/>
          <p:cNvGraphicFramePr/>
          <p:nvPr/>
        </p:nvGraphicFramePr>
        <p:xfrm>
          <a:off x="1096963" y="184626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{53F30B62-E8B1-4AD3-A9E9-9F0BCEDFFEFF}</a:tableStyleId>
              </a:tblPr>
              <a:tblGrid>
                <a:gridCol w="5029200"/>
                <a:gridCol w="502920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2800"/>
                        <a:t>Caso</a:t>
                      </a:r>
                      <a:endParaRPr sz="2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2800"/>
                        <a:t>Ejemplo</a:t>
                      </a:r>
                      <a:endParaRPr sz="2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Todas las acciones deben ser explicables.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Asignador automatizado de créditos.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El costo de un error es muy alto.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Error al detectar alguna enfermedad mortal.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Obtener datos correctos es casi imposible.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¿Puedo hacer un modelo para detectar fraudes en el SII si no tengo datos y definitivamente no me los van a pasar?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El problema puede ser resuelto haciendo software tradicional.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El fenómeno tiene muchas posibles salidas.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¿Puedo programar usando ML?</a:t>
                      </a:r>
                      <a:endParaRPr sz="1800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Hacer una heurística tipo if/else es suficiente.</a:t>
                      </a:r>
                      <a:endParaRPr sz="1800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CL" sz="1800"/>
                        <a:t>¿Vale la pena entrenar un modelo para hacer un despertador?</a:t>
                      </a:r>
                      <a:endParaRPr sz="1800"/>
                    </a:p>
                  </a:txBody>
                  <a:tcPr marT="45725" marB="45725" marR="91450" marL="91450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Equipo Docente 🧑‍🏫</a:t>
            </a:r>
            <a:endParaRPr/>
          </a:p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>
            <a:off x="1659350" y="2133050"/>
            <a:ext cx="18948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CL"/>
              <a:t>MATÍAS ROJAS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lang="es-CL" sz="1500"/>
              <a:t>PROFESOR</a:t>
            </a:r>
            <a:endParaRPr/>
          </a:p>
        </p:txBody>
      </p:sp>
      <p:sp>
        <p:nvSpPr>
          <p:cNvPr id="130" name="Google Shape;130;p16"/>
          <p:cNvSpPr txBox="1"/>
          <p:nvPr>
            <p:ph idx="2" type="body"/>
          </p:nvPr>
        </p:nvSpPr>
        <p:spPr>
          <a:xfrm>
            <a:off x="1097275" y="4119100"/>
            <a:ext cx="3537300" cy="26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55000" lnSpcReduction="20000"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10462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t/>
            </a:r>
            <a:endParaRPr sz="2995"/>
          </a:p>
          <a:p>
            <a:pPr indent="-10462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s-CL" sz="2995"/>
              <a:t>- Ingeniero Civil en Computación.</a:t>
            </a:r>
            <a:endParaRPr sz="2995"/>
          </a:p>
          <a:p>
            <a:pPr indent="-10462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s-CL" sz="2995"/>
              <a:t>- Msc Ciencias de la Computación.</a:t>
            </a:r>
            <a:endParaRPr sz="2995"/>
          </a:p>
          <a:p>
            <a:pPr indent="-10462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s-CL" sz="2995"/>
              <a:t>- Ingeniero ML @ </a:t>
            </a:r>
            <a:r>
              <a:rPr lang="es-CL" sz="2995" u="sng">
                <a:solidFill>
                  <a:schemeClr val="hlink"/>
                </a:solidFill>
                <a:hlinkClick r:id="rId3"/>
              </a:rPr>
              <a:t>PLN CMM</a:t>
            </a:r>
            <a:r>
              <a:rPr lang="es-CL" sz="2995"/>
              <a:t>.</a:t>
            </a:r>
            <a:endParaRPr sz="2995"/>
          </a:p>
          <a:p>
            <a:pPr indent="-10462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s-CL" sz="2995"/>
              <a:t>- </a:t>
            </a:r>
            <a:r>
              <a:rPr lang="es-CL" sz="2995"/>
              <a:t>Línea</a:t>
            </a:r>
            <a:r>
              <a:rPr lang="es-CL" sz="2995"/>
              <a:t> de investigación: NLP - Salud.</a:t>
            </a:r>
            <a:endParaRPr sz="2995"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31" name="Google Shape;131;p16"/>
          <p:cNvSpPr txBox="1"/>
          <p:nvPr/>
        </p:nvSpPr>
        <p:spPr>
          <a:xfrm>
            <a:off x="6822852" y="2133049"/>
            <a:ext cx="3240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s-CL" sz="18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MAURICIO ARANEDA</a:t>
            </a:r>
            <a:endParaRPr sz="1850"/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lang="es-CL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PROFESOR</a:t>
            </a:r>
            <a:endParaRPr sz="1500"/>
          </a:p>
        </p:txBody>
      </p:sp>
      <p:sp>
        <p:nvSpPr>
          <p:cNvPr id="132" name="Google Shape;132;p16"/>
          <p:cNvSpPr txBox="1"/>
          <p:nvPr/>
        </p:nvSpPr>
        <p:spPr>
          <a:xfrm>
            <a:off x="5912475" y="4194100"/>
            <a:ext cx="5630400" cy="20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sz="18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 "/>
            </a:pPr>
            <a:r>
              <a:rPr lang="es-CL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- Ingeniero Civil en Computación.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 "/>
            </a:pPr>
            <a:r>
              <a:rPr lang="es-CL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- Msc Ciencias de la Computación.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 "/>
            </a:pPr>
            <a:r>
              <a:rPr lang="es-CL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- Ingeniero ML @ </a:t>
            </a:r>
            <a:r>
              <a:rPr lang="es-CL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CENIA</a:t>
            </a:r>
            <a:r>
              <a:rPr lang="es-CL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Char char=" "/>
            </a:pPr>
            <a:r>
              <a:rPr lang="es-CL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s-CL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Línea</a:t>
            </a:r>
            <a:r>
              <a:rPr lang="es-CL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de investigación: Modelos generativos de música.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sz="18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88026" y="2989925"/>
            <a:ext cx="1551549" cy="1551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6"/>
          <p:cNvPicPr preferRelativeResize="0"/>
          <p:nvPr/>
        </p:nvPicPr>
        <p:blipFill rotWithShape="1">
          <a:blip r:embed="rId6">
            <a:alphaModFix/>
          </a:blip>
          <a:srcRect b="26589" l="0" r="42373" t="0"/>
          <a:stretch/>
        </p:blipFill>
        <p:spPr>
          <a:xfrm>
            <a:off x="7154050" y="3004379"/>
            <a:ext cx="1608899" cy="1537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ML Lifecycle</a:t>
            </a:r>
            <a:endParaRPr/>
          </a:p>
        </p:txBody>
      </p:sp>
      <p:pic>
        <p:nvPicPr>
          <p:cNvPr descr="Diagrama&#10;&#10;Descripción generada automáticamente" id="342" name="Google Shape;342;p3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01953" y="1846263"/>
            <a:ext cx="7248419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4"/>
          <p:cNvSpPr txBox="1"/>
          <p:nvPr/>
        </p:nvSpPr>
        <p:spPr>
          <a:xfrm>
            <a:off x="3077470" y="5977891"/>
            <a:ext cx="60973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 https://ml-ops.org/content/crisp-ml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ML Lifecycle</a:t>
            </a:r>
            <a:endParaRPr/>
          </a:p>
        </p:txBody>
      </p:sp>
      <p:pic>
        <p:nvPicPr>
          <p:cNvPr descr="Diagrama, Esquemático&#10;&#10;Descripción generada automáticamente" id="349" name="Google Shape;349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6713"/>
          <a:stretch/>
        </p:blipFill>
        <p:spPr>
          <a:xfrm>
            <a:off x="2882352" y="1782080"/>
            <a:ext cx="6488255" cy="4515343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5"/>
          <p:cNvSpPr txBox="1"/>
          <p:nvPr/>
        </p:nvSpPr>
        <p:spPr>
          <a:xfrm>
            <a:off x="2464707" y="6432897"/>
            <a:ext cx="732354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 https://docs.microsoft.com/es-es/azure/architecture/data-science-process/lifecycle-modeling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ML Lifecycle</a:t>
            </a:r>
            <a:endParaRPr/>
          </a:p>
        </p:txBody>
      </p:sp>
      <p:pic>
        <p:nvPicPr>
          <p:cNvPr id="356" name="Google Shape;356;p3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2898" l="0" r="0" t="0"/>
          <a:stretch/>
        </p:blipFill>
        <p:spPr>
          <a:xfrm>
            <a:off x="2266016" y="1844151"/>
            <a:ext cx="7659968" cy="413374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 txBox="1"/>
          <p:nvPr/>
        </p:nvSpPr>
        <p:spPr>
          <a:xfrm>
            <a:off x="3077470" y="5977891"/>
            <a:ext cx="6097384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 Machine Learning Engineering, Andriy Burkov, 2020.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Metodología Vista en el Curso</a:t>
            </a:r>
            <a:endParaRPr/>
          </a:p>
        </p:txBody>
      </p:sp>
      <p:grpSp>
        <p:nvGrpSpPr>
          <p:cNvPr id="363" name="Google Shape;363;p37"/>
          <p:cNvGrpSpPr/>
          <p:nvPr/>
        </p:nvGrpSpPr>
        <p:grpSpPr>
          <a:xfrm>
            <a:off x="218164" y="3308229"/>
            <a:ext cx="11816631" cy="859391"/>
            <a:chOff x="5775" y="1463344"/>
            <a:chExt cx="11816631" cy="859391"/>
          </a:xfrm>
        </p:grpSpPr>
        <p:sp>
          <p:nvSpPr>
            <p:cNvPr id="364" name="Google Shape;364;p37"/>
            <p:cNvSpPr/>
            <p:nvPr/>
          </p:nvSpPr>
          <p:spPr>
            <a:xfrm>
              <a:off x="5775" y="1463344"/>
              <a:ext cx="2148478" cy="859391"/>
            </a:xfrm>
            <a:prstGeom prst="chevron">
              <a:avLst>
                <a:gd fmla="val 50000" name="adj"/>
              </a:avLst>
            </a:prstGeom>
            <a:solidFill>
              <a:srgbClr val="FFC000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7"/>
            <p:cNvSpPr txBox="1"/>
            <p:nvPr/>
          </p:nvSpPr>
          <p:spPr>
            <a:xfrm>
              <a:off x="435471" y="1463344"/>
              <a:ext cx="1289087" cy="8593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spcFirstLastPara="1" rIns="16000" wrap="square" tIns="16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lang="es-CL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Definición del Problema</a:t>
              </a:r>
              <a:endParaRPr/>
            </a:p>
          </p:txBody>
        </p:sp>
        <p:sp>
          <p:nvSpPr>
            <p:cNvPr id="366" name="Google Shape;366;p37"/>
            <p:cNvSpPr/>
            <p:nvPr/>
          </p:nvSpPr>
          <p:spPr>
            <a:xfrm>
              <a:off x="1939406" y="1463344"/>
              <a:ext cx="2148478" cy="859391"/>
            </a:xfrm>
            <a:prstGeom prst="chevron">
              <a:avLst>
                <a:gd fmla="val 50000" name="adj"/>
              </a:avLst>
            </a:prstGeom>
            <a:solidFill>
              <a:srgbClr val="56A9F3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7"/>
            <p:cNvSpPr txBox="1"/>
            <p:nvPr/>
          </p:nvSpPr>
          <p:spPr>
            <a:xfrm>
              <a:off x="2369102" y="1463344"/>
              <a:ext cx="1289087" cy="8593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spcFirstLastPara="1" rIns="16000" wrap="square" tIns="16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lang="es-CL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Recolección y Preparación de Datos</a:t>
              </a:r>
              <a:endParaRPr/>
            </a:p>
          </p:txBody>
        </p:sp>
        <p:sp>
          <p:nvSpPr>
            <p:cNvPr id="368" name="Google Shape;368;p37"/>
            <p:cNvSpPr/>
            <p:nvPr/>
          </p:nvSpPr>
          <p:spPr>
            <a:xfrm>
              <a:off x="3873036" y="1463344"/>
              <a:ext cx="2148478" cy="859391"/>
            </a:xfrm>
            <a:prstGeom prst="chevron">
              <a:avLst>
                <a:gd fmla="val 50000" name="adj"/>
              </a:avLst>
            </a:prstGeom>
            <a:solidFill>
              <a:srgbClr val="23D860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7"/>
            <p:cNvSpPr txBox="1"/>
            <p:nvPr/>
          </p:nvSpPr>
          <p:spPr>
            <a:xfrm>
              <a:off x="4302732" y="1463344"/>
              <a:ext cx="1289087" cy="8593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spcFirstLastPara="1" rIns="16000" wrap="square" tIns="16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lang="es-CL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Análisis Exploratorio de Datos</a:t>
              </a:r>
              <a:endParaRPr/>
            </a:p>
          </p:txBody>
        </p:sp>
        <p:sp>
          <p:nvSpPr>
            <p:cNvPr id="370" name="Google Shape;370;p37"/>
            <p:cNvSpPr/>
            <p:nvPr/>
          </p:nvSpPr>
          <p:spPr>
            <a:xfrm>
              <a:off x="5806667" y="1463344"/>
              <a:ext cx="2148478" cy="859391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7"/>
            <p:cNvSpPr txBox="1"/>
            <p:nvPr/>
          </p:nvSpPr>
          <p:spPr>
            <a:xfrm>
              <a:off x="6236363" y="1463344"/>
              <a:ext cx="1289087" cy="8593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spcFirstLastPara="1" rIns="16000" wrap="square" tIns="16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lang="es-CL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Preprocesamiento y Feature Engineering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2" name="Google Shape;372;p37"/>
            <p:cNvSpPr/>
            <p:nvPr/>
          </p:nvSpPr>
          <p:spPr>
            <a:xfrm>
              <a:off x="7740297" y="1463344"/>
              <a:ext cx="2148478" cy="859391"/>
            </a:xfrm>
            <a:prstGeom prst="chevron">
              <a:avLst>
                <a:gd fmla="val 50000" name="adj"/>
              </a:avLst>
            </a:prstGeom>
            <a:solidFill>
              <a:srgbClr val="7030A0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7"/>
            <p:cNvSpPr txBox="1"/>
            <p:nvPr/>
          </p:nvSpPr>
          <p:spPr>
            <a:xfrm>
              <a:off x="8169993" y="1463344"/>
              <a:ext cx="1289087" cy="8593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spcFirstLastPara="1" rIns="16000" wrap="square" tIns="16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lang="es-CL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Entrenamiento y Validación del Modelo</a:t>
              </a:r>
              <a:endParaRPr/>
            </a:p>
          </p:txBody>
        </p:sp>
        <p:sp>
          <p:nvSpPr>
            <p:cNvPr id="374" name="Google Shape;374;p37"/>
            <p:cNvSpPr/>
            <p:nvPr/>
          </p:nvSpPr>
          <p:spPr>
            <a:xfrm>
              <a:off x="9673928" y="1463344"/>
              <a:ext cx="2148478" cy="859391"/>
            </a:xfrm>
            <a:prstGeom prst="chevron">
              <a:avLst>
                <a:gd fmla="val 50000" name="adj"/>
              </a:avLst>
            </a:prstGeom>
            <a:solidFill>
              <a:srgbClr val="C00000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7"/>
            <p:cNvSpPr txBox="1"/>
            <p:nvPr/>
          </p:nvSpPr>
          <p:spPr>
            <a:xfrm>
              <a:off x="10103624" y="1463344"/>
              <a:ext cx="1289087" cy="8593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spcFirstLastPara="1" rIns="16000" wrap="square" tIns="16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lang="es-CL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Despliegue del Modelo</a:t>
              </a:r>
              <a:endParaRPr/>
            </a:p>
          </p:txBody>
        </p:sp>
      </p:grpSp>
      <p:sp>
        <p:nvSpPr>
          <p:cNvPr id="376" name="Google Shape;376;p37"/>
          <p:cNvSpPr txBox="1"/>
          <p:nvPr/>
        </p:nvSpPr>
        <p:spPr>
          <a:xfrm>
            <a:off x="6096000" y="5092114"/>
            <a:ext cx="1466299" cy="2923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Retroalimentación</a:t>
            </a:r>
            <a:endParaRPr/>
          </a:p>
        </p:txBody>
      </p:sp>
      <p:sp>
        <p:nvSpPr>
          <p:cNvPr id="377" name="Google Shape;377;p37"/>
          <p:cNvSpPr/>
          <p:nvPr/>
        </p:nvSpPr>
        <p:spPr>
          <a:xfrm rot="10800000">
            <a:off x="2910060" y="4251625"/>
            <a:ext cx="8142832" cy="594025"/>
          </a:xfrm>
          <a:prstGeom prst="uturnArrow">
            <a:avLst>
              <a:gd fmla="val 13764" name="adj1"/>
              <a:gd fmla="val 25000" name="adj2"/>
              <a:gd fmla="val 25000" name="adj3"/>
              <a:gd fmla="val 75000" name="adj4"/>
              <a:gd fmla="val 100000" name="adj5"/>
            </a:avLst>
          </a:prstGeom>
          <a:gradFill>
            <a:gsLst>
              <a:gs pos="0">
                <a:srgbClr val="8DBEE8"/>
              </a:gs>
              <a:gs pos="45000">
                <a:srgbClr val="A0CAED"/>
              </a:gs>
              <a:gs pos="100000">
                <a:srgbClr val="A5D0F6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Metodología Vista en el Curso</a:t>
            </a:r>
            <a:endParaRPr/>
          </a:p>
        </p:txBody>
      </p:sp>
      <p:grpSp>
        <p:nvGrpSpPr>
          <p:cNvPr id="383" name="Google Shape;383;p38"/>
          <p:cNvGrpSpPr/>
          <p:nvPr/>
        </p:nvGrpSpPr>
        <p:grpSpPr>
          <a:xfrm>
            <a:off x="218164" y="3308229"/>
            <a:ext cx="11816631" cy="859391"/>
            <a:chOff x="5775" y="1463344"/>
            <a:chExt cx="11816631" cy="859391"/>
          </a:xfrm>
        </p:grpSpPr>
        <p:sp>
          <p:nvSpPr>
            <p:cNvPr id="384" name="Google Shape;384;p38"/>
            <p:cNvSpPr/>
            <p:nvPr/>
          </p:nvSpPr>
          <p:spPr>
            <a:xfrm>
              <a:off x="5775" y="1463344"/>
              <a:ext cx="2148478" cy="859391"/>
            </a:xfrm>
            <a:prstGeom prst="chevron">
              <a:avLst>
                <a:gd fmla="val 50000" name="adj"/>
              </a:avLst>
            </a:prstGeom>
            <a:solidFill>
              <a:srgbClr val="FFC000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8"/>
            <p:cNvSpPr txBox="1"/>
            <p:nvPr/>
          </p:nvSpPr>
          <p:spPr>
            <a:xfrm>
              <a:off x="435471" y="1463344"/>
              <a:ext cx="1289087" cy="8593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spcFirstLastPara="1" rIns="16000" wrap="square" tIns="16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lang="es-CL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Definición del Problema</a:t>
              </a:r>
              <a:endParaRPr/>
            </a:p>
          </p:txBody>
        </p:sp>
        <p:sp>
          <p:nvSpPr>
            <p:cNvPr id="386" name="Google Shape;386;p38"/>
            <p:cNvSpPr/>
            <p:nvPr/>
          </p:nvSpPr>
          <p:spPr>
            <a:xfrm>
              <a:off x="1939406" y="1463344"/>
              <a:ext cx="2148478" cy="859391"/>
            </a:xfrm>
            <a:prstGeom prst="chevron">
              <a:avLst>
                <a:gd fmla="val 50000" name="adj"/>
              </a:avLst>
            </a:prstGeom>
            <a:solidFill>
              <a:srgbClr val="56A9F3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8"/>
            <p:cNvSpPr txBox="1"/>
            <p:nvPr/>
          </p:nvSpPr>
          <p:spPr>
            <a:xfrm>
              <a:off x="2369102" y="1463344"/>
              <a:ext cx="1289087" cy="8593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spcFirstLastPara="1" rIns="16000" wrap="square" tIns="16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lang="es-CL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Recolección y Preparación de Datos</a:t>
              </a:r>
              <a:endParaRPr/>
            </a:p>
          </p:txBody>
        </p:sp>
        <p:sp>
          <p:nvSpPr>
            <p:cNvPr id="388" name="Google Shape;388;p38"/>
            <p:cNvSpPr/>
            <p:nvPr/>
          </p:nvSpPr>
          <p:spPr>
            <a:xfrm>
              <a:off x="3873036" y="1463344"/>
              <a:ext cx="2148478" cy="859391"/>
            </a:xfrm>
            <a:prstGeom prst="chevron">
              <a:avLst>
                <a:gd fmla="val 50000" name="adj"/>
              </a:avLst>
            </a:prstGeom>
            <a:solidFill>
              <a:srgbClr val="23D860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8"/>
            <p:cNvSpPr txBox="1"/>
            <p:nvPr/>
          </p:nvSpPr>
          <p:spPr>
            <a:xfrm>
              <a:off x="4302732" y="1463344"/>
              <a:ext cx="1289087" cy="8593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spcFirstLastPara="1" rIns="16000" wrap="square" tIns="16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lang="es-CL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Análisis Exploratorio de Datos</a:t>
              </a:r>
              <a:endParaRPr/>
            </a:p>
          </p:txBody>
        </p:sp>
        <p:sp>
          <p:nvSpPr>
            <p:cNvPr id="390" name="Google Shape;390;p38"/>
            <p:cNvSpPr/>
            <p:nvPr/>
          </p:nvSpPr>
          <p:spPr>
            <a:xfrm>
              <a:off x="5806667" y="1463344"/>
              <a:ext cx="2148478" cy="859391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8"/>
            <p:cNvSpPr txBox="1"/>
            <p:nvPr/>
          </p:nvSpPr>
          <p:spPr>
            <a:xfrm>
              <a:off x="6236363" y="1463344"/>
              <a:ext cx="1289087" cy="8593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spcFirstLastPara="1" rIns="16000" wrap="square" tIns="16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lang="es-CL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Preprocesamiento y Feature Engineering</a:t>
              </a:r>
              <a:endParaRPr b="1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2" name="Google Shape;392;p38"/>
            <p:cNvSpPr/>
            <p:nvPr/>
          </p:nvSpPr>
          <p:spPr>
            <a:xfrm>
              <a:off x="7740297" y="1463344"/>
              <a:ext cx="2148478" cy="859391"/>
            </a:xfrm>
            <a:prstGeom prst="chevron">
              <a:avLst>
                <a:gd fmla="val 50000" name="adj"/>
              </a:avLst>
            </a:prstGeom>
            <a:solidFill>
              <a:srgbClr val="7030A0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8"/>
            <p:cNvSpPr txBox="1"/>
            <p:nvPr/>
          </p:nvSpPr>
          <p:spPr>
            <a:xfrm>
              <a:off x="8169993" y="1463344"/>
              <a:ext cx="1289087" cy="8593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spcFirstLastPara="1" rIns="16000" wrap="square" tIns="16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lang="es-CL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Entrenamiento y Validación del Modelo</a:t>
              </a:r>
              <a:endParaRPr/>
            </a:p>
          </p:txBody>
        </p:sp>
        <p:sp>
          <p:nvSpPr>
            <p:cNvPr id="394" name="Google Shape;394;p38"/>
            <p:cNvSpPr/>
            <p:nvPr/>
          </p:nvSpPr>
          <p:spPr>
            <a:xfrm>
              <a:off x="9673928" y="1463344"/>
              <a:ext cx="2148478" cy="859391"/>
            </a:xfrm>
            <a:prstGeom prst="chevron">
              <a:avLst>
                <a:gd fmla="val 50000" name="adj"/>
              </a:avLst>
            </a:prstGeom>
            <a:solidFill>
              <a:srgbClr val="C00000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8"/>
            <p:cNvSpPr txBox="1"/>
            <p:nvPr/>
          </p:nvSpPr>
          <p:spPr>
            <a:xfrm>
              <a:off x="10103624" y="1463344"/>
              <a:ext cx="1289087" cy="85939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6000" lIns="48000" spcFirstLastPara="1" rIns="16000" wrap="square" tIns="16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Calibri"/>
                <a:buNone/>
              </a:pPr>
              <a:r>
                <a:rPr b="1" lang="es-CL"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Despliegue del Modelo</a:t>
              </a:r>
              <a:endParaRPr/>
            </a:p>
          </p:txBody>
        </p:sp>
      </p:grpSp>
      <p:sp>
        <p:nvSpPr>
          <p:cNvPr id="396" name="Google Shape;396;p38"/>
          <p:cNvSpPr/>
          <p:nvPr/>
        </p:nvSpPr>
        <p:spPr>
          <a:xfrm rot="10800000">
            <a:off x="2910060" y="4251625"/>
            <a:ext cx="8142832" cy="594025"/>
          </a:xfrm>
          <a:prstGeom prst="uturnArrow">
            <a:avLst>
              <a:gd fmla="val 13764" name="adj1"/>
              <a:gd fmla="val 25000" name="adj2"/>
              <a:gd fmla="val 25000" name="adj3"/>
              <a:gd fmla="val 75000" name="adj4"/>
              <a:gd fmla="val 100000" name="adj5"/>
            </a:avLst>
          </a:prstGeom>
          <a:gradFill>
            <a:gsLst>
              <a:gs pos="0">
                <a:srgbClr val="8DBEE8"/>
              </a:gs>
              <a:gs pos="45000">
                <a:srgbClr val="A0CAED"/>
              </a:gs>
              <a:gs pos="100000">
                <a:srgbClr val="A5D0F6"/>
              </a:gs>
            </a:gsLst>
            <a:path path="circle">
              <a:fillToRect b="50%" l="50%" r="50%" t="50%"/>
            </a:path>
            <a:tileRect/>
          </a:gra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38"/>
          <p:cNvSpPr txBox="1"/>
          <p:nvPr/>
        </p:nvSpPr>
        <p:spPr>
          <a:xfrm>
            <a:off x="0" y="2200969"/>
            <a:ext cx="252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Heladas en el valle central provocan </a:t>
            </a: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pérdidas</a:t>
            </a:r>
            <a:r>
              <a:rPr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la producción de frutales.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Solución: </a:t>
            </a:r>
            <a:r>
              <a:rPr b="1"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Predicción de Heladas</a:t>
            </a:r>
            <a:endParaRPr/>
          </a:p>
        </p:txBody>
      </p:sp>
      <p:sp>
        <p:nvSpPr>
          <p:cNvPr id="398" name="Google Shape;398;p38"/>
          <p:cNvSpPr txBox="1"/>
          <p:nvPr/>
        </p:nvSpPr>
        <p:spPr>
          <a:xfrm>
            <a:off x="2079219" y="5019142"/>
            <a:ext cx="2520000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Múltiples fuentes de información: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Temperatura, presión, lluvias, nubosidad, relieve, tendencias del cambio climático, etc…</a:t>
            </a:r>
            <a:endParaRPr/>
          </a:p>
        </p:txBody>
      </p:sp>
      <p:sp>
        <p:nvSpPr>
          <p:cNvPr id="399" name="Google Shape;399;p38"/>
          <p:cNvSpPr txBox="1"/>
          <p:nvPr/>
        </p:nvSpPr>
        <p:spPr>
          <a:xfrm>
            <a:off x="3758310" y="2386247"/>
            <a:ext cx="252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Exploración usando estadística</a:t>
            </a: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</a:t>
            </a:r>
            <a:r>
              <a:rPr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visualizaciones y correlación de entre las variables.</a:t>
            </a:r>
            <a:endParaRPr/>
          </a:p>
        </p:txBody>
      </p:sp>
      <p:sp>
        <p:nvSpPr>
          <p:cNvPr id="400" name="Google Shape;400;p38"/>
          <p:cNvSpPr txBox="1"/>
          <p:nvPr/>
        </p:nvSpPr>
        <p:spPr>
          <a:xfrm>
            <a:off x="5874126" y="5019142"/>
            <a:ext cx="252000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Trabajo con datos faltantes, generación de características útiles a partir de los datos.</a:t>
            </a:r>
            <a:endParaRPr/>
          </a:p>
        </p:txBody>
      </p:sp>
      <p:sp>
        <p:nvSpPr>
          <p:cNvPr id="401" name="Google Shape;401;p38"/>
          <p:cNvSpPr txBox="1"/>
          <p:nvPr/>
        </p:nvSpPr>
        <p:spPr>
          <a:xfrm>
            <a:off x="9932779" y="2493969"/>
            <a:ext cx="20468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Poner el modelo en producción</a:t>
            </a:r>
            <a:endParaRPr/>
          </a:p>
        </p:txBody>
      </p:sp>
      <p:sp>
        <p:nvSpPr>
          <p:cNvPr id="402" name="Google Shape;402;p38"/>
          <p:cNvSpPr txBox="1"/>
          <p:nvPr/>
        </p:nvSpPr>
        <p:spPr>
          <a:xfrm>
            <a:off x="7682205" y="2386247"/>
            <a:ext cx="2246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Creación, evaluación y tuneo de diversos </a:t>
            </a: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modelos</a:t>
            </a:r>
            <a:r>
              <a:rPr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predictivos</a:t>
            </a:r>
            <a:r>
              <a:rPr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  <p:sp>
        <p:nvSpPr>
          <p:cNvPr id="403" name="Google Shape;403;p38"/>
          <p:cNvSpPr txBox="1"/>
          <p:nvPr/>
        </p:nvSpPr>
        <p:spPr>
          <a:xfrm>
            <a:off x="8805451" y="4892301"/>
            <a:ext cx="25200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Retroalimentación</a:t>
            </a:r>
            <a:r>
              <a:rPr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Evaluar el rendimiento del modelo desplegado en los nuevos datos. 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Reentrenar en caso que el modelo quede </a:t>
            </a:r>
            <a:r>
              <a:rPr lang="es-CL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desactualizado</a:t>
            </a:r>
            <a:r>
              <a:rPr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Real World ML Systems</a:t>
            </a:r>
            <a:endParaRPr/>
          </a:p>
        </p:txBody>
      </p:sp>
      <p:pic>
        <p:nvPicPr>
          <p:cNvPr descr="Interfaz de usuario gráfica, Tabla&#10;&#10;Descripción generada automáticamente" id="409" name="Google Shape;409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0896" y="1846263"/>
            <a:ext cx="9710533" cy="402272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9"/>
          <p:cNvSpPr txBox="1"/>
          <p:nvPr/>
        </p:nvSpPr>
        <p:spPr>
          <a:xfrm>
            <a:off x="3047444" y="5868988"/>
            <a:ext cx="609711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Fuente: https://medium.com/analytics-vidhya/ml-engineering-3b21801c4083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0"/>
          <p:cNvSpPr/>
          <p:nvPr/>
        </p:nvSpPr>
        <p:spPr>
          <a:xfrm>
            <a:off x="0" y="0"/>
            <a:ext cx="1218631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40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rgbClr val="6A81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0"/>
          <p:cNvSpPr txBox="1"/>
          <p:nvPr>
            <p:ph type="title"/>
          </p:nvPr>
        </p:nvSpPr>
        <p:spPr>
          <a:xfrm>
            <a:off x="492369" y="516835"/>
            <a:ext cx="3298719" cy="21038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Calibri"/>
              <a:buNone/>
            </a:pPr>
            <a:r>
              <a:rPr lang="es-CL" sz="3600">
                <a:solidFill>
                  <a:srgbClr val="FFFFFF"/>
                </a:solidFill>
              </a:rPr>
              <a:t>Desarrollo de proyectos de Data Science/ML </a:t>
            </a:r>
            <a:endParaRPr/>
          </a:p>
        </p:txBody>
      </p:sp>
      <p:sp>
        <p:nvSpPr>
          <p:cNvPr id="418" name="Google Shape;418;p40"/>
          <p:cNvSpPr txBox="1"/>
          <p:nvPr>
            <p:ph idx="1" type="body"/>
          </p:nvPr>
        </p:nvSpPr>
        <p:spPr>
          <a:xfrm>
            <a:off x="492371" y="2653800"/>
            <a:ext cx="3494428" cy="333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>
              <a:solidFill>
                <a:srgbClr val="FFFFFF"/>
              </a:solidFill>
            </a:endParaRPr>
          </a:p>
          <a:p>
            <a:pPr indent="-9525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500"/>
              <a:buChar char=" "/>
            </a:pPr>
            <a:r>
              <a:rPr lang="es-CL" sz="1500">
                <a:solidFill>
                  <a:srgbClr val="FFFFFF"/>
                </a:solidFill>
              </a:rPr>
              <a:t>Fuente: </a:t>
            </a:r>
            <a:endParaRPr/>
          </a:p>
          <a:p>
            <a:pPr indent="-9525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500"/>
              <a:buChar char=" "/>
            </a:pPr>
            <a:r>
              <a:rPr lang="es-CL" sz="1500">
                <a:solidFill>
                  <a:srgbClr val="FFFFFF"/>
                </a:solidFill>
              </a:rPr>
              <a:t>https://ml-ops.org/content/motivation</a:t>
            </a:r>
            <a:endParaRPr/>
          </a:p>
        </p:txBody>
      </p:sp>
      <p:sp>
        <p:nvSpPr>
          <p:cNvPr id="419" name="Google Shape;419;p40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rgbClr val="F8694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Diagrama&#10;&#10;Descripción generada automáticamente" id="420" name="Google Shape;420;p40"/>
          <p:cNvPicPr preferRelativeResize="0"/>
          <p:nvPr/>
        </p:nvPicPr>
        <p:blipFill rotWithShape="1">
          <a:blip r:embed="rId3">
            <a:alphaModFix/>
          </a:blip>
          <a:srcRect b="7748" l="0" r="0" t="27024"/>
          <a:stretch/>
        </p:blipFill>
        <p:spPr>
          <a:xfrm>
            <a:off x="4229140" y="1994795"/>
            <a:ext cx="7595428" cy="2563856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0"/>
          <p:cNvSpPr/>
          <p:nvPr/>
        </p:nvSpPr>
        <p:spPr>
          <a:xfrm>
            <a:off x="8576672" y="4438505"/>
            <a:ext cx="2349407" cy="340398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"/>
          <p:cNvSpPr txBox="1"/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s-CL"/>
              <a:t>El Curso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¿Qué </a:t>
            </a:r>
            <a:r>
              <a:rPr b="1" lang="es-CL"/>
              <a:t>no</a:t>
            </a:r>
            <a:r>
              <a:rPr lang="es-CL"/>
              <a:t> es este curso?</a:t>
            </a:r>
            <a:endParaRPr/>
          </a:p>
        </p:txBody>
      </p:sp>
      <p:sp>
        <p:nvSpPr>
          <p:cNvPr id="432" name="Google Shape;432;p42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s-CL"/>
              <a:t>No es un curso teórico: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s-CL"/>
              <a:t>Veremos aspectos teóricos </a:t>
            </a:r>
            <a:r>
              <a:rPr lang="es-CL"/>
              <a:t>sólo</a:t>
            </a:r>
            <a:r>
              <a:rPr lang="es-CL"/>
              <a:t> en cuanto se necesite. Pero </a:t>
            </a:r>
            <a:r>
              <a:rPr b="1" lang="es-CL"/>
              <a:t>se pondrá énfasis en la práctica</a:t>
            </a:r>
            <a:r>
              <a:rPr lang="es-CL"/>
              <a:t>.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s-CL"/>
              <a:t>Múltiples opciones para profundizar (http://mds.uchile.cl/programa/):</a:t>
            </a:r>
            <a:endParaRPr/>
          </a:p>
        </p:txBody>
      </p:sp>
      <p:pic>
        <p:nvPicPr>
          <p:cNvPr id="433" name="Google Shape;4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881525"/>
            <a:ext cx="3042700" cy="3304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¿Qué </a:t>
            </a:r>
            <a:r>
              <a:rPr b="1" lang="es-CL"/>
              <a:t>no</a:t>
            </a:r>
            <a:r>
              <a:rPr lang="es-CL"/>
              <a:t> es este curso? </a:t>
            </a:r>
            <a:endParaRPr/>
          </a:p>
        </p:txBody>
      </p:sp>
      <p:sp>
        <p:nvSpPr>
          <p:cNvPr id="439" name="Google Shape;439;p43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s-CL"/>
              <a:t>Proyecto de Ciencia de Datos </a:t>
            </a:r>
            <a:r>
              <a:rPr lang="es-CL"/>
              <a:t>(aka, el otro curso core del magister):</a:t>
            </a:r>
            <a:endParaRPr/>
          </a:p>
          <a:p>
            <a:pPr indent="-1143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 "/>
            </a:pPr>
            <a:r>
              <a:t/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s-CL"/>
              <a:t>No tendremos un único proyecto grande con un cliente real.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s-CL"/>
              <a:t>No tendrán la experiencia de trabajar directamente en la industria.</a:t>
            </a:r>
            <a:endParaRPr/>
          </a:p>
          <a:p>
            <a:pPr indent="-68579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1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1" marL="201168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s-CL"/>
              <a:t>Sin embargo, veremos en detalle paso a </a:t>
            </a:r>
            <a:r>
              <a:rPr lang="es-CL"/>
              <a:t>paso la</a:t>
            </a:r>
            <a:r>
              <a:rPr lang="es-CL"/>
              <a:t> metodología y las tecnologías utilizadas para resolver proyectos de ciencia de datos.</a:t>
            </a:r>
            <a:endParaRPr/>
          </a:p>
          <a:p>
            <a:pPr indent="-68579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Equipo Docente 🧑‍🏫</a:t>
            </a:r>
            <a:endParaRPr/>
          </a:p>
        </p:txBody>
      </p:sp>
      <p:sp>
        <p:nvSpPr>
          <p:cNvPr id="140" name="Google Shape;140;p17"/>
          <p:cNvSpPr txBox="1"/>
          <p:nvPr>
            <p:ph idx="1" type="body"/>
          </p:nvPr>
        </p:nvSpPr>
        <p:spPr>
          <a:xfrm>
            <a:off x="1659413" y="2133050"/>
            <a:ext cx="17853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CL"/>
              <a:t>IGNACIO MEZA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500"/>
              <a:buNone/>
            </a:pPr>
            <a:r>
              <a:rPr lang="es-CL" sz="1500"/>
              <a:t>AUXILIAR</a:t>
            </a:r>
            <a:endParaRPr/>
          </a:p>
        </p:txBody>
      </p:sp>
      <p:sp>
        <p:nvSpPr>
          <p:cNvPr id="141" name="Google Shape;141;p17"/>
          <p:cNvSpPr txBox="1"/>
          <p:nvPr>
            <p:ph idx="2" type="body"/>
          </p:nvPr>
        </p:nvSpPr>
        <p:spPr>
          <a:xfrm>
            <a:off x="868675" y="4119100"/>
            <a:ext cx="5117700" cy="26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55000" lnSpcReduction="20000"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10462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t/>
            </a:r>
            <a:endParaRPr sz="2995"/>
          </a:p>
          <a:p>
            <a:pPr indent="-10462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s-CL" sz="2995"/>
              <a:t>- Ingeniero Civil Eléctrico.</a:t>
            </a:r>
            <a:endParaRPr sz="2995"/>
          </a:p>
          <a:p>
            <a:pPr indent="-10462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s-CL" sz="2995"/>
              <a:t>- Estudiante Msc Ciencias de la Computación.</a:t>
            </a:r>
            <a:endParaRPr sz="2995"/>
          </a:p>
          <a:p>
            <a:pPr indent="-10462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s-CL" sz="2995"/>
              <a:t>- Ingeniero ML - BCI.</a:t>
            </a:r>
            <a:endParaRPr sz="2995"/>
          </a:p>
          <a:p>
            <a:pPr indent="-10462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s-CL" sz="2995"/>
              <a:t>- </a:t>
            </a:r>
            <a:r>
              <a:rPr lang="es-CL" sz="2995"/>
              <a:t>Línea</a:t>
            </a:r>
            <a:r>
              <a:rPr lang="es-CL" sz="2995"/>
              <a:t> de investigación: Modelos </a:t>
            </a:r>
            <a:r>
              <a:rPr lang="es-CL" sz="2995"/>
              <a:t>multimodales</a:t>
            </a:r>
            <a:r>
              <a:rPr lang="es-CL" sz="2995"/>
              <a:t>.</a:t>
            </a:r>
            <a:endParaRPr sz="2995"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  <p:sp>
        <p:nvSpPr>
          <p:cNvPr id="142" name="Google Shape;142;p17"/>
          <p:cNvSpPr txBox="1"/>
          <p:nvPr/>
        </p:nvSpPr>
        <p:spPr>
          <a:xfrm>
            <a:off x="6822852" y="2133049"/>
            <a:ext cx="3240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rPr lang="es-CL" sz="18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RODRIGO GUERRA</a:t>
            </a:r>
            <a:endParaRPr sz="1850"/>
          </a:p>
          <a:p>
            <a:pPr indent="0" lvl="0" marL="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Calibri"/>
              <a:buNone/>
            </a:pPr>
            <a:r>
              <a:rPr lang="es-CL" sz="135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AYUDANTE</a:t>
            </a:r>
            <a:endParaRPr sz="1350"/>
          </a:p>
        </p:txBody>
      </p:sp>
      <p:sp>
        <p:nvSpPr>
          <p:cNvPr id="143" name="Google Shape;143;p17"/>
          <p:cNvSpPr txBox="1"/>
          <p:nvPr/>
        </p:nvSpPr>
        <p:spPr>
          <a:xfrm>
            <a:off x="6293475" y="4270300"/>
            <a:ext cx="4862100" cy="20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9144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sz="18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6075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850"/>
              <a:buFont typeface="Calibri"/>
              <a:buChar char=" "/>
            </a:pPr>
            <a:r>
              <a:rPr lang="es-CL" sz="185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r>
              <a:rPr lang="es-CL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Estudiante doble título Ingeniería Civil Eléctrica y Magíster en Ciencia de Datos.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 "/>
            </a:pPr>
            <a:r>
              <a:rPr lang="es-CL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-  Miembro del grupo </a:t>
            </a:r>
            <a:r>
              <a:rPr lang="es-CL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@ </a:t>
            </a:r>
            <a:r>
              <a:rPr lang="es-CL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PLN CMM</a:t>
            </a:r>
            <a:r>
              <a:rPr lang="es-CL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Calibri"/>
              <a:buChar char=" "/>
            </a:pPr>
            <a:r>
              <a:rPr lang="es-CL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- </a:t>
            </a:r>
            <a:r>
              <a:rPr lang="es-CL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Línea</a:t>
            </a:r>
            <a:r>
              <a:rPr lang="es-CL" sz="16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de investigación: ML aplicado a salud</a:t>
            </a:r>
            <a:endParaRPr sz="160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" marR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None/>
            </a:pPr>
            <a:r>
              <a:t/>
            </a:r>
            <a:endParaRPr sz="1850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4" name="Google Shape;14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9361" y="2869988"/>
            <a:ext cx="1785425" cy="180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7"/>
          <p:cNvPicPr preferRelativeResize="0"/>
          <p:nvPr/>
        </p:nvPicPr>
        <p:blipFill rotWithShape="1">
          <a:blip r:embed="rId5">
            <a:alphaModFix/>
          </a:blip>
          <a:srcRect b="15461" l="9661" r="7686" t="12523"/>
          <a:stretch/>
        </p:blipFill>
        <p:spPr>
          <a:xfrm>
            <a:off x="8174038" y="2970425"/>
            <a:ext cx="1100975" cy="170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¿Qué </a:t>
            </a:r>
            <a:r>
              <a:rPr b="1" lang="es-CL"/>
              <a:t>no</a:t>
            </a:r>
            <a:r>
              <a:rPr lang="es-CL"/>
              <a:t> es este curso?</a:t>
            </a:r>
            <a:endParaRPr/>
          </a:p>
        </p:txBody>
      </p:sp>
      <p:sp>
        <p:nvSpPr>
          <p:cNvPr id="445" name="Google Shape;445;p44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b="1" lang="es-CL"/>
              <a:t>Lugar para usar software cerrado: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s-CL"/>
              <a:t>Trabajaremos con un conjunto de software open-source definido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s-CL"/>
              <a:t>No usaremos ninguna solución cerrada pero distribuida gratuitamente (freeware) ni que se venda (software privativo).</a:t>
            </a:r>
            <a:endParaRPr/>
          </a:p>
          <a:p>
            <a:pPr indent="0" lvl="1" marL="20116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Char char=" "/>
            </a:pPr>
            <a:r>
              <a:rPr b="1" lang="es-CL"/>
              <a:t>Tampoco es un muestrario de open-source software: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s-CL"/>
              <a:t>Usaremos las librerías con un fin. 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s-CL"/>
              <a:t>Las librerías probablemente sean reemplazables por alguna alternativa. Pensar siempre que podrían quedar desactualizadas a futuro.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¿Qué </a:t>
            </a:r>
            <a:r>
              <a:rPr b="1" lang="es-CL"/>
              <a:t>si </a:t>
            </a:r>
            <a:r>
              <a:rPr lang="es-CL"/>
              <a:t>es este curso?</a:t>
            </a:r>
            <a:endParaRPr b="1"/>
          </a:p>
        </p:txBody>
      </p:sp>
      <p:sp>
        <p:nvSpPr>
          <p:cNvPr id="451" name="Google Shape;451;p45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52400" lvl="0" marL="91440" rtl="0" algn="ctr">
              <a:lnSpc>
                <a:spcPct val="11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lang="es-CL" sz="2400"/>
              <a:t>El curso estará enfocado en </a:t>
            </a:r>
            <a:r>
              <a:rPr b="1" lang="es-CL" sz="2400"/>
              <a:t>entregar las herramientas necesarias</a:t>
            </a:r>
            <a:r>
              <a:rPr lang="es-CL" sz="2400"/>
              <a:t>, tanto teóricas como prácticas, para el </a:t>
            </a:r>
            <a:r>
              <a:rPr b="1" lang="es-CL" sz="2400"/>
              <a:t>análisis</a:t>
            </a:r>
            <a:r>
              <a:rPr lang="es-CL" sz="2400"/>
              <a:t>, </a:t>
            </a:r>
            <a:r>
              <a:rPr b="1" lang="es-CL" sz="2400"/>
              <a:t>modelamiento, resolución y puesta en marcha</a:t>
            </a:r>
            <a:r>
              <a:rPr lang="es-CL" sz="2400"/>
              <a:t> de proyectos en ciencia de datos.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46"/>
          <p:cNvGrpSpPr/>
          <p:nvPr/>
        </p:nvGrpSpPr>
        <p:grpSpPr>
          <a:xfrm>
            <a:off x="1101874" y="3626152"/>
            <a:ext cx="10048577" cy="730805"/>
            <a:chOff x="4911" y="1527637"/>
            <a:chExt cx="10048577" cy="730805"/>
          </a:xfrm>
        </p:grpSpPr>
        <p:sp>
          <p:nvSpPr>
            <p:cNvPr id="457" name="Google Shape;457;p46"/>
            <p:cNvSpPr/>
            <p:nvPr/>
          </p:nvSpPr>
          <p:spPr>
            <a:xfrm>
              <a:off x="4911" y="1527637"/>
              <a:ext cx="1827014" cy="730805"/>
            </a:xfrm>
            <a:prstGeom prst="chevron">
              <a:avLst>
                <a:gd fmla="val 50000" name="adj"/>
              </a:avLst>
            </a:prstGeom>
            <a:solidFill>
              <a:srgbClr val="FFC000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6"/>
            <p:cNvSpPr txBox="1"/>
            <p:nvPr/>
          </p:nvSpPr>
          <p:spPr>
            <a:xfrm>
              <a:off x="370314" y="1527637"/>
              <a:ext cx="1096209" cy="730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325" lIns="52000" spcFirstLastPara="1" rIns="17325" wrap="square" tIns="17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1" lang="es-CL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Entendimiento del Problema</a:t>
              </a:r>
              <a:endParaRPr/>
            </a:p>
          </p:txBody>
        </p:sp>
        <p:sp>
          <p:nvSpPr>
            <p:cNvPr id="459" name="Google Shape;459;p46"/>
            <p:cNvSpPr/>
            <p:nvPr/>
          </p:nvSpPr>
          <p:spPr>
            <a:xfrm>
              <a:off x="1649223" y="1527637"/>
              <a:ext cx="1827014" cy="730805"/>
            </a:xfrm>
            <a:prstGeom prst="chevron">
              <a:avLst>
                <a:gd fmla="val 50000" name="adj"/>
              </a:avLst>
            </a:prstGeom>
            <a:solidFill>
              <a:srgbClr val="56A9F3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6"/>
            <p:cNvSpPr txBox="1"/>
            <p:nvPr/>
          </p:nvSpPr>
          <p:spPr>
            <a:xfrm>
              <a:off x="2014626" y="1527637"/>
              <a:ext cx="1096209" cy="730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325" lIns="52000" spcFirstLastPara="1" rIns="17325" wrap="square" tIns="17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1" lang="es-CL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Extracción de Datos</a:t>
              </a:r>
              <a:endParaRPr/>
            </a:p>
          </p:txBody>
        </p:sp>
        <p:sp>
          <p:nvSpPr>
            <p:cNvPr id="461" name="Google Shape;461;p46"/>
            <p:cNvSpPr/>
            <p:nvPr/>
          </p:nvSpPr>
          <p:spPr>
            <a:xfrm>
              <a:off x="3293536" y="1527637"/>
              <a:ext cx="1827014" cy="730805"/>
            </a:xfrm>
            <a:prstGeom prst="chevron">
              <a:avLst>
                <a:gd fmla="val 50000" name="adj"/>
              </a:avLst>
            </a:prstGeom>
            <a:solidFill>
              <a:srgbClr val="23D860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6"/>
            <p:cNvSpPr txBox="1"/>
            <p:nvPr/>
          </p:nvSpPr>
          <p:spPr>
            <a:xfrm>
              <a:off x="3658939" y="1527637"/>
              <a:ext cx="1096209" cy="730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325" lIns="52000" spcFirstLastPara="1" rIns="17325" wrap="square" tIns="17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1" lang="es-CL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Análisis Exploratorio de Datos</a:t>
              </a:r>
              <a:endParaRPr/>
            </a:p>
          </p:txBody>
        </p:sp>
        <p:sp>
          <p:nvSpPr>
            <p:cNvPr id="463" name="Google Shape;463;p46"/>
            <p:cNvSpPr/>
            <p:nvPr/>
          </p:nvSpPr>
          <p:spPr>
            <a:xfrm>
              <a:off x="4937849" y="1527637"/>
              <a:ext cx="1827014" cy="730805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6"/>
            <p:cNvSpPr txBox="1"/>
            <p:nvPr/>
          </p:nvSpPr>
          <p:spPr>
            <a:xfrm>
              <a:off x="5303252" y="1527637"/>
              <a:ext cx="1096209" cy="730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325" lIns="52000" spcFirstLastPara="1" rIns="17325" wrap="square" tIns="17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1" lang="es-CL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Limpieza y Preparación de Datos</a:t>
              </a:r>
              <a:endParaRPr/>
            </a:p>
          </p:txBody>
        </p:sp>
        <p:sp>
          <p:nvSpPr>
            <p:cNvPr id="465" name="Google Shape;465;p46"/>
            <p:cNvSpPr/>
            <p:nvPr/>
          </p:nvSpPr>
          <p:spPr>
            <a:xfrm>
              <a:off x="6582161" y="1527637"/>
              <a:ext cx="1827014" cy="730805"/>
            </a:xfrm>
            <a:prstGeom prst="chevron">
              <a:avLst>
                <a:gd fmla="val 50000" name="adj"/>
              </a:avLst>
            </a:prstGeom>
            <a:solidFill>
              <a:srgbClr val="7030A0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6"/>
            <p:cNvSpPr txBox="1"/>
            <p:nvPr/>
          </p:nvSpPr>
          <p:spPr>
            <a:xfrm>
              <a:off x="6947564" y="1527637"/>
              <a:ext cx="1096209" cy="730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325" lIns="52000" spcFirstLastPara="1" rIns="17325" wrap="square" tIns="17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1" lang="es-CL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Modelado</a:t>
              </a:r>
              <a:endParaRPr/>
            </a:p>
          </p:txBody>
        </p:sp>
        <p:sp>
          <p:nvSpPr>
            <p:cNvPr id="467" name="Google Shape;467;p46"/>
            <p:cNvSpPr/>
            <p:nvPr/>
          </p:nvSpPr>
          <p:spPr>
            <a:xfrm>
              <a:off x="8226474" y="1527637"/>
              <a:ext cx="1827014" cy="730805"/>
            </a:xfrm>
            <a:prstGeom prst="chevron">
              <a:avLst>
                <a:gd fmla="val 50000" name="adj"/>
              </a:avLst>
            </a:prstGeom>
            <a:solidFill>
              <a:srgbClr val="C00000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6"/>
            <p:cNvSpPr txBox="1"/>
            <p:nvPr/>
          </p:nvSpPr>
          <p:spPr>
            <a:xfrm>
              <a:off x="8591877" y="1527637"/>
              <a:ext cx="1096209" cy="730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325" lIns="52000" spcFirstLastPara="1" rIns="17325" wrap="square" tIns="17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1" lang="es-CL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Despliegue del Modelo</a:t>
              </a:r>
              <a:endParaRPr/>
            </a:p>
          </p:txBody>
        </p:sp>
      </p:grpSp>
      <p:sp>
        <p:nvSpPr>
          <p:cNvPr id="469" name="Google Shape;469;p4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Unidades</a:t>
            </a:r>
            <a:endParaRPr/>
          </a:p>
        </p:txBody>
      </p:sp>
      <p:sp>
        <p:nvSpPr>
          <p:cNvPr id="470" name="Google Shape;470;p46"/>
          <p:cNvSpPr/>
          <p:nvPr/>
        </p:nvSpPr>
        <p:spPr>
          <a:xfrm>
            <a:off x="6888036" y="2002336"/>
            <a:ext cx="4608000" cy="1260000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lang="es-CL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Unidad 4: </a:t>
            </a:r>
            <a:r>
              <a:rPr lang="es-CL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Modelos de Aprendizaje Automático</a:t>
            </a:r>
            <a:r>
              <a:rPr lang="es-CL" sz="1600">
                <a:latin typeface="Calibri"/>
                <a:ea typeface="Calibri"/>
                <a:cs typeface="Calibri"/>
                <a:sym typeface="Calibri"/>
              </a:rPr>
              <a:t>, tanto modelos clásicos como aprendizaje profundo</a:t>
            </a:r>
            <a:r>
              <a:rPr lang="es-CL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s-CL" sz="1600"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s-CL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sem).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lang="es-CL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Unidad 5:</a:t>
            </a:r>
            <a:r>
              <a:rPr lang="es-CL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Optimización de Código y Despliegue (</a:t>
            </a:r>
            <a:r>
              <a:rPr lang="es-CL" sz="16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s-CL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sem).</a:t>
            </a:r>
            <a:endParaRPr/>
          </a:p>
        </p:txBody>
      </p:sp>
      <p:sp>
        <p:nvSpPr>
          <p:cNvPr id="471" name="Google Shape;471;p46"/>
          <p:cNvSpPr/>
          <p:nvPr/>
        </p:nvSpPr>
        <p:spPr>
          <a:xfrm>
            <a:off x="4024914" y="4620121"/>
            <a:ext cx="4320000" cy="1440000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lang="es-CL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Unidad 3:</a:t>
            </a:r>
            <a:r>
              <a:rPr lang="es-CL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Manejo de Datos Tabulares y con Pandas (2 sem).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lang="es-CL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Unidad 4:</a:t>
            </a:r>
            <a:r>
              <a:rPr lang="es-CL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Visualizaciones y Análisis Exploratorio de Datos (1 sem).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46"/>
          <p:cNvSpPr/>
          <p:nvPr/>
        </p:nvSpPr>
        <p:spPr>
          <a:xfrm>
            <a:off x="1119443" y="2003065"/>
            <a:ext cx="4752000" cy="1260000"/>
          </a:xfrm>
          <a:prstGeom prst="roundRect">
            <a:avLst>
              <a:gd fmla="val 16667" name="adj"/>
            </a:avLst>
          </a:prstGeom>
          <a:noFill/>
          <a:ln cap="flat" cmpd="sng" w="15875">
            <a:solidFill>
              <a:srgbClr val="0070C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lang="es-CL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Unidad 1</a:t>
            </a:r>
            <a:r>
              <a:rPr lang="es-CL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Introducción a las Herramientas para Ciencia de los Datos (3 sem).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lang="es-CL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Unidad 2</a:t>
            </a:r>
            <a:r>
              <a:rPr lang="es-CL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Manejo de Arreglos Multidimensionales  y </a:t>
            </a:r>
            <a:r>
              <a:rPr lang="es-CL" sz="1600">
                <a:latin typeface="Calibri"/>
                <a:ea typeface="Calibri"/>
                <a:cs typeface="Calibri"/>
                <a:sym typeface="Calibri"/>
              </a:rPr>
              <a:t>Computación</a:t>
            </a:r>
            <a:r>
              <a:rPr lang="es-CL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Científica (1 sem).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47"/>
          <p:cNvGrpSpPr/>
          <p:nvPr/>
        </p:nvGrpSpPr>
        <p:grpSpPr>
          <a:xfrm>
            <a:off x="1101874" y="3626152"/>
            <a:ext cx="10048577" cy="730805"/>
            <a:chOff x="4911" y="1527637"/>
            <a:chExt cx="10048577" cy="730805"/>
          </a:xfrm>
        </p:grpSpPr>
        <p:sp>
          <p:nvSpPr>
            <p:cNvPr id="478" name="Google Shape;478;p47"/>
            <p:cNvSpPr/>
            <p:nvPr/>
          </p:nvSpPr>
          <p:spPr>
            <a:xfrm>
              <a:off x="4911" y="1527637"/>
              <a:ext cx="1827014" cy="730805"/>
            </a:xfrm>
            <a:prstGeom prst="chevron">
              <a:avLst>
                <a:gd fmla="val 50000" name="adj"/>
              </a:avLst>
            </a:prstGeom>
            <a:solidFill>
              <a:srgbClr val="FFC000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7"/>
            <p:cNvSpPr txBox="1"/>
            <p:nvPr/>
          </p:nvSpPr>
          <p:spPr>
            <a:xfrm>
              <a:off x="370314" y="1527637"/>
              <a:ext cx="1096209" cy="730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325" lIns="52000" spcFirstLastPara="1" rIns="17325" wrap="square" tIns="17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1" lang="es-CL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Entendimiento del Problema</a:t>
              </a:r>
              <a:endParaRPr/>
            </a:p>
          </p:txBody>
        </p:sp>
        <p:sp>
          <p:nvSpPr>
            <p:cNvPr id="480" name="Google Shape;480;p47"/>
            <p:cNvSpPr/>
            <p:nvPr/>
          </p:nvSpPr>
          <p:spPr>
            <a:xfrm>
              <a:off x="1649223" y="1527637"/>
              <a:ext cx="1827014" cy="730805"/>
            </a:xfrm>
            <a:prstGeom prst="chevron">
              <a:avLst>
                <a:gd fmla="val 50000" name="adj"/>
              </a:avLst>
            </a:prstGeom>
            <a:solidFill>
              <a:srgbClr val="56A9F3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7"/>
            <p:cNvSpPr txBox="1"/>
            <p:nvPr/>
          </p:nvSpPr>
          <p:spPr>
            <a:xfrm>
              <a:off x="2014626" y="1527637"/>
              <a:ext cx="1096209" cy="730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325" lIns="52000" spcFirstLastPara="1" rIns="17325" wrap="square" tIns="17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1" lang="es-CL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Extracción de Datos</a:t>
              </a:r>
              <a:endParaRPr/>
            </a:p>
          </p:txBody>
        </p:sp>
        <p:sp>
          <p:nvSpPr>
            <p:cNvPr id="482" name="Google Shape;482;p47"/>
            <p:cNvSpPr/>
            <p:nvPr/>
          </p:nvSpPr>
          <p:spPr>
            <a:xfrm>
              <a:off x="3293536" y="1527637"/>
              <a:ext cx="1827014" cy="730805"/>
            </a:xfrm>
            <a:prstGeom prst="chevron">
              <a:avLst>
                <a:gd fmla="val 50000" name="adj"/>
              </a:avLst>
            </a:prstGeom>
            <a:solidFill>
              <a:srgbClr val="23D860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7"/>
            <p:cNvSpPr txBox="1"/>
            <p:nvPr/>
          </p:nvSpPr>
          <p:spPr>
            <a:xfrm>
              <a:off x="3658939" y="1527637"/>
              <a:ext cx="1096209" cy="730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325" lIns="52000" spcFirstLastPara="1" rIns="17325" wrap="square" tIns="17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1" lang="es-CL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Análisis Exploratorio de Datos</a:t>
              </a:r>
              <a:endParaRPr/>
            </a:p>
          </p:txBody>
        </p:sp>
        <p:sp>
          <p:nvSpPr>
            <p:cNvPr id="484" name="Google Shape;484;p47"/>
            <p:cNvSpPr/>
            <p:nvPr/>
          </p:nvSpPr>
          <p:spPr>
            <a:xfrm>
              <a:off x="4937849" y="1527637"/>
              <a:ext cx="1827014" cy="730805"/>
            </a:xfrm>
            <a:prstGeom prst="chevron">
              <a:avLst>
                <a:gd fmla="val 50000" name="adj"/>
              </a:avLst>
            </a:prstGeom>
            <a:solidFill>
              <a:schemeClr val="accent1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7"/>
            <p:cNvSpPr txBox="1"/>
            <p:nvPr/>
          </p:nvSpPr>
          <p:spPr>
            <a:xfrm>
              <a:off x="5303252" y="1527637"/>
              <a:ext cx="1096209" cy="730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325" lIns="52000" spcFirstLastPara="1" rIns="17325" wrap="square" tIns="17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1" lang="es-CL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Limpieza y Preparación de Datos</a:t>
              </a:r>
              <a:endParaRPr/>
            </a:p>
          </p:txBody>
        </p:sp>
        <p:sp>
          <p:nvSpPr>
            <p:cNvPr id="486" name="Google Shape;486;p47"/>
            <p:cNvSpPr/>
            <p:nvPr/>
          </p:nvSpPr>
          <p:spPr>
            <a:xfrm>
              <a:off x="6582161" y="1527637"/>
              <a:ext cx="1827014" cy="730805"/>
            </a:xfrm>
            <a:prstGeom prst="chevron">
              <a:avLst>
                <a:gd fmla="val 50000" name="adj"/>
              </a:avLst>
            </a:prstGeom>
            <a:solidFill>
              <a:srgbClr val="7030A0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7"/>
            <p:cNvSpPr txBox="1"/>
            <p:nvPr/>
          </p:nvSpPr>
          <p:spPr>
            <a:xfrm>
              <a:off x="6947564" y="1527637"/>
              <a:ext cx="1096209" cy="730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325" lIns="52000" spcFirstLastPara="1" rIns="17325" wrap="square" tIns="17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1" lang="es-CL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Modelado</a:t>
              </a:r>
              <a:endParaRPr/>
            </a:p>
          </p:txBody>
        </p:sp>
        <p:sp>
          <p:nvSpPr>
            <p:cNvPr id="488" name="Google Shape;488;p47"/>
            <p:cNvSpPr/>
            <p:nvPr/>
          </p:nvSpPr>
          <p:spPr>
            <a:xfrm>
              <a:off x="8226474" y="1527637"/>
              <a:ext cx="1827014" cy="730805"/>
            </a:xfrm>
            <a:prstGeom prst="chevron">
              <a:avLst>
                <a:gd fmla="val 50000" name="adj"/>
              </a:avLst>
            </a:prstGeom>
            <a:solidFill>
              <a:srgbClr val="C00000"/>
            </a:solidFill>
            <a:ln cap="flat" cmpd="sng" w="38100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7"/>
            <p:cNvSpPr txBox="1"/>
            <p:nvPr/>
          </p:nvSpPr>
          <p:spPr>
            <a:xfrm>
              <a:off x="8591877" y="1527637"/>
              <a:ext cx="1096209" cy="73080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325" lIns="52000" spcFirstLastPara="1" rIns="17325" wrap="square" tIns="173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Font typeface="Calibri"/>
                <a:buNone/>
              </a:pPr>
              <a:r>
                <a:rPr b="1" lang="es-CL" sz="1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Despliegue del Modelo</a:t>
              </a:r>
              <a:endParaRPr/>
            </a:p>
          </p:txBody>
        </p:sp>
      </p:grpSp>
      <p:sp>
        <p:nvSpPr>
          <p:cNvPr id="490" name="Google Shape;490;p4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Tecnologías y Herramientas</a:t>
            </a:r>
            <a:endParaRPr/>
          </a:p>
        </p:txBody>
      </p:sp>
      <p:pic>
        <p:nvPicPr>
          <p:cNvPr descr="Logotipo, nombre de la empresa&#10;&#10;Descripción generada automáticamente" id="491" name="Google Shape;49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36412" y="4682559"/>
            <a:ext cx="1314563" cy="5313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492" name="Google Shape;49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47457" y="4570470"/>
            <a:ext cx="55002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493" name="Google Shape;493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62605" y="5110470"/>
            <a:ext cx="1440000" cy="64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494" name="Google Shape;494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433218" y="4570470"/>
            <a:ext cx="1003095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495" name="Google Shape;495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964600" y="2090113"/>
            <a:ext cx="108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Icono&#10;&#10;Descripción generada automáticamente" id="496" name="Google Shape;496;p4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909903" y="4692818"/>
            <a:ext cx="1452266" cy="484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043210" y="4573645"/>
            <a:ext cx="585506" cy="5399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498" name="Google Shape;498;p4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0277959" y="2794924"/>
            <a:ext cx="96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n que contiene dibujo&#10;&#10;Descripción generada automáticamente" id="499" name="Google Shape;499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524435" y="2840075"/>
            <a:ext cx="1768141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pción generada automáticamente" id="500" name="Google Shape;500;p47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7443894" y="4636907"/>
            <a:ext cx="764853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501" name="Google Shape;501;p47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895941" y="4576065"/>
            <a:ext cx="540000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925550" y="5278790"/>
            <a:ext cx="1080000" cy="8089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891851" y="2151853"/>
            <a:ext cx="1768150" cy="956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8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8000"/>
              <a:buFont typeface="Calibri"/>
              <a:buNone/>
            </a:pPr>
            <a:r>
              <a:rPr lang="es-CL"/>
              <a:t>Información Administrativa</a:t>
            </a:r>
            <a:endParaRPr/>
          </a:p>
        </p:txBody>
      </p:sp>
      <p:sp>
        <p:nvSpPr>
          <p:cNvPr id="509" name="Google Shape;509;p48"/>
          <p:cNvSpPr txBox="1"/>
          <p:nvPr>
            <p:ph idx="1" type="body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Reglas del curso ✅</a:t>
            </a:r>
            <a:endParaRPr/>
          </a:p>
        </p:txBody>
      </p:sp>
      <p:sp>
        <p:nvSpPr>
          <p:cNvPr id="515" name="Google Shape;515;p49"/>
          <p:cNvSpPr txBox="1"/>
          <p:nvPr>
            <p:ph idx="1" type="body"/>
          </p:nvPr>
        </p:nvSpPr>
        <p:spPr>
          <a:xfrm>
            <a:off x="1097280" y="1845733"/>
            <a:ext cx="10058400" cy="4462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10000"/>
          </a:bodyPr>
          <a:lstStyle/>
          <a:p>
            <a:pPr indent="-203200" lvl="0" marL="9144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Char char=" "/>
            </a:pPr>
            <a:r>
              <a:rPr b="1" lang="es-CL" sz="3200"/>
              <a:t>Curso Online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</a:pPr>
            <a:r>
              <a:rPr lang="es-CL"/>
              <a:t>Todas las cátedras serán </a:t>
            </a:r>
            <a:r>
              <a:rPr b="1" lang="es-CL"/>
              <a:t>tutoriales</a:t>
            </a:r>
            <a:r>
              <a:rPr lang="es-CL"/>
              <a:t> en donde </a:t>
            </a:r>
            <a:r>
              <a:rPr b="1" lang="es-CL"/>
              <a:t>resolveremos problemas </a:t>
            </a:r>
            <a:r>
              <a:rPr lang="es-CL"/>
              <a:t>desafiantes </a:t>
            </a:r>
            <a:r>
              <a:rPr b="1" lang="es-CL"/>
              <a:t>usando</a:t>
            </a:r>
            <a:r>
              <a:rPr lang="es-CL"/>
              <a:t> distintas </a:t>
            </a:r>
            <a:r>
              <a:rPr b="1" lang="es-CL"/>
              <a:t>tecnologías</a:t>
            </a:r>
            <a:r>
              <a:rPr lang="es-CL"/>
              <a:t> aplicadas a la ciencia de los datos. </a:t>
            </a:r>
            <a:endParaRPr/>
          </a:p>
          <a:p>
            <a:pPr indent="-68579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1" marL="201168" rtl="0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rPr b="1" lang="es-CL" sz="2400"/>
              <a:t>¡La idea es que participen!</a:t>
            </a:r>
            <a:endParaRPr/>
          </a:p>
          <a:p>
            <a:pPr indent="-182880" lvl="1" marL="384048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s-CL"/>
              <a:t>Cátedras de 1 hora y 30 minutos (o menos dependiendo la carga de la semana de alumnos). </a:t>
            </a:r>
            <a:endParaRPr/>
          </a:p>
          <a:p>
            <a:pPr indent="-182880" lvl="1" marL="384048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s-CL"/>
              <a:t>Pausas de 5 minutos, luego de 40 minutos de clases.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s-CL"/>
              <a:t>No hay asistencia obligatoria a las cátedras. Las cátedras serán grabadas y subidas a una lista de reproducción de Youtube.</a:t>
            </a:r>
            <a:endParaRPr/>
          </a:p>
          <a:p>
            <a:pPr indent="-182880" lvl="1" marL="384048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◦"/>
            </a:pPr>
            <a:r>
              <a:rPr lang="es-CL"/>
              <a:t>La </a:t>
            </a:r>
            <a:r>
              <a:rPr b="1" lang="es-CL"/>
              <a:t>colaboración</a:t>
            </a:r>
            <a:r>
              <a:rPr lang="es-CL"/>
              <a:t> es fundamental para resolver problemas complejos.  Este será un concepto fundamental en el curso. Todas las evaluaciones serán grupales.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0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Evaluaciones 📒</a:t>
            </a:r>
            <a:endParaRPr/>
          </a:p>
        </p:txBody>
      </p:sp>
      <p:sp>
        <p:nvSpPr>
          <p:cNvPr id="521" name="Google Shape;521;p50"/>
          <p:cNvSpPr txBox="1"/>
          <p:nvPr>
            <p:ph idx="1" type="body"/>
          </p:nvPr>
        </p:nvSpPr>
        <p:spPr>
          <a:xfrm>
            <a:off x="1097280" y="1845734"/>
            <a:ext cx="10058400" cy="43112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lang="es-CL" sz="2200"/>
              <a:t>Las evaluaciones este semestre serán: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0" lvl="1" marL="201168" rtl="0" algn="l">
              <a:lnSpc>
                <a:spcPct val="11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b="1" lang="es-CL" sz="2600"/>
              <a:t>🧪 Labs </a:t>
            </a:r>
            <a:endParaRPr b="1" sz="2600"/>
          </a:p>
          <a:p>
            <a:pPr indent="0" lvl="1" marL="201168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b="1" lang="es-CL" sz="2600"/>
              <a:t>📝 Entregables Proyecto</a:t>
            </a:r>
            <a:endParaRPr b="1" sz="2600"/>
          </a:p>
          <a:p>
            <a:pPr indent="0" lvl="1" marL="201168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b="1" lang="es-CL" sz="2600"/>
              <a:t>👨‍🏫 </a:t>
            </a:r>
            <a:r>
              <a:rPr b="1" lang="es-CL" sz="2600"/>
              <a:t>Presentación Proyecto</a:t>
            </a:r>
            <a:endParaRPr b="1" sz="2600"/>
          </a:p>
          <a:p>
            <a:pPr indent="0" lvl="1" marL="201168" rtl="0" algn="l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SzPts val="2600"/>
              <a:buNone/>
            </a:pPr>
            <a:r>
              <a:rPr b="1" lang="es-CL" sz="2600"/>
              <a:t>💾 Repositorio</a:t>
            </a:r>
            <a:endParaRPr b="1" sz="2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Labs </a:t>
            </a:r>
            <a:r>
              <a:rPr b="1" lang="es-CL" sz="4800"/>
              <a:t>🧪</a:t>
            </a:r>
            <a:endParaRPr/>
          </a:p>
        </p:txBody>
      </p:sp>
      <p:sp>
        <p:nvSpPr>
          <p:cNvPr id="527" name="Google Shape;527;p51"/>
          <p:cNvSpPr txBox="1"/>
          <p:nvPr>
            <p:ph idx="1" type="body"/>
          </p:nvPr>
        </p:nvSpPr>
        <p:spPr>
          <a:xfrm>
            <a:off x="1097280" y="1845733"/>
            <a:ext cx="10058400" cy="43597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s-CL"/>
              <a:t> Evaluación corta que evalúa las herramientas vistas en la semana.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ourier New"/>
              <a:buChar char="o"/>
            </a:pPr>
            <a:r>
              <a:rPr lang="es-CL"/>
              <a:t> Serán por discord en horario de auxiliar (Jueves de 12.00 a 13.30). Cada equipo tendrá su propia sala y canal para trabajar.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ourier New"/>
              <a:buChar char="o"/>
            </a:pPr>
            <a:r>
              <a:rPr lang="es-CL"/>
              <a:t> El equipo docente estará presente para contestar dudas.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Font typeface="Courier New"/>
              <a:buChar char="o"/>
            </a:pPr>
            <a:r>
              <a:rPr lang="es-CL"/>
              <a:t> </a:t>
            </a:r>
            <a:r>
              <a:rPr lang="es-CL"/>
              <a:t>Están</a:t>
            </a:r>
            <a:r>
              <a:rPr lang="es-CL"/>
              <a:t> diseñados para que se puedan contestar en el horario del auxiliar más un pequeño tiempo de trabajo en casa.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5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Labs </a:t>
            </a:r>
            <a:r>
              <a:rPr b="1" lang="es-CL"/>
              <a:t>🧪</a:t>
            </a:r>
            <a:endParaRPr/>
          </a:p>
        </p:txBody>
      </p:sp>
      <p:cxnSp>
        <p:nvCxnSpPr>
          <p:cNvPr id="534" name="Google Shape;534;p52"/>
          <p:cNvCxnSpPr/>
          <p:nvPr/>
        </p:nvCxnSpPr>
        <p:spPr>
          <a:xfrm>
            <a:off x="1193532" y="1737845"/>
            <a:ext cx="996696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5" name="Google Shape;535;p52"/>
          <p:cNvSpPr txBox="1"/>
          <p:nvPr>
            <p:ph idx="1" type="body"/>
          </p:nvPr>
        </p:nvSpPr>
        <p:spPr>
          <a:xfrm>
            <a:off x="1097279" y="1845734"/>
            <a:ext cx="6454987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1" marL="20116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L"/>
              <a:t>Reglas:</a:t>
            </a:r>
            <a:endParaRPr/>
          </a:p>
          <a:p>
            <a:pPr indent="0" lvl="1" marL="20116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b="1" lang="es-CL"/>
              <a:t>Grupos de 2 </a:t>
            </a:r>
            <a:r>
              <a:rPr lang="es-CL"/>
              <a:t>(puede ser individual, pero no se recomienda).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s-CL"/>
              <a:t>Si no llegan a inscribirse al </a:t>
            </a:r>
            <a:r>
              <a:rPr lang="es-CL"/>
              <a:t>laboratorio</a:t>
            </a:r>
            <a:r>
              <a:rPr lang="es-CL"/>
              <a:t>, </a:t>
            </a:r>
            <a:r>
              <a:rPr b="1" lang="es-CL"/>
              <a:t>deberán entregar solos</a:t>
            </a:r>
            <a:r>
              <a:rPr lang="es-CL"/>
              <a:t> (para evitar que haya alguien que no trabaje).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s-CL"/>
              <a:t>7 días de plazo + 3 días de atraso con descuento de 1 punto por día. Entregas el Jueves a las 23.59.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s-CL"/>
              <a:t>Días bonus: 3 días para atrasarse sin penalización y distribuibles como ustedes quieran.</a:t>
            </a:r>
            <a:endParaRPr/>
          </a:p>
        </p:txBody>
      </p:sp>
      <p:sp>
        <p:nvSpPr>
          <p:cNvPr id="536" name="Google Shape;536;p52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006F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52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8" name="Google Shape;53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3438" y="2409825"/>
            <a:ext cx="3705225" cy="2038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2"/>
          <p:cNvSpPr/>
          <p:nvPr/>
        </p:nvSpPr>
        <p:spPr>
          <a:xfrm>
            <a:off x="9610275" y="3429000"/>
            <a:ext cx="370800" cy="414000"/>
          </a:xfrm>
          <a:prstGeom prst="rect">
            <a:avLst/>
          </a:prstGeom>
          <a:noFill/>
          <a:ln cap="flat" cmpd="sng" w="38100">
            <a:solidFill>
              <a:srgbClr val="56A9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0" name="Google Shape;540;p52"/>
          <p:cNvSpPr/>
          <p:nvPr/>
        </p:nvSpPr>
        <p:spPr>
          <a:xfrm>
            <a:off x="10161200" y="3480525"/>
            <a:ext cx="1445100" cy="3237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p52"/>
          <p:cNvSpPr/>
          <p:nvPr/>
        </p:nvSpPr>
        <p:spPr>
          <a:xfrm>
            <a:off x="8025150" y="3843000"/>
            <a:ext cx="2089800" cy="266700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52"/>
          <p:cNvSpPr/>
          <p:nvPr/>
        </p:nvSpPr>
        <p:spPr>
          <a:xfrm>
            <a:off x="10161200" y="3824275"/>
            <a:ext cx="1445100" cy="323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 txBox="1"/>
          <p:nvPr>
            <p:ph type="title"/>
          </p:nvPr>
        </p:nvSpPr>
        <p:spPr>
          <a:xfrm>
            <a:off x="1097280" y="286603"/>
            <a:ext cx="100584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Labs </a:t>
            </a:r>
            <a:r>
              <a:rPr b="1" lang="es-CL"/>
              <a:t>🧪</a:t>
            </a:r>
            <a:endParaRPr/>
          </a:p>
        </p:txBody>
      </p:sp>
      <p:sp>
        <p:nvSpPr>
          <p:cNvPr id="548" name="Google Shape;548;p53"/>
          <p:cNvSpPr txBox="1"/>
          <p:nvPr>
            <p:ph idx="1" type="body"/>
          </p:nvPr>
        </p:nvSpPr>
        <p:spPr>
          <a:xfrm>
            <a:off x="1097279" y="1845734"/>
            <a:ext cx="64551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20000"/>
          </a:bodyPr>
          <a:lstStyle/>
          <a:p>
            <a:pPr indent="0" lvl="1" marL="201168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s-CL"/>
              <a:t>Reglas:</a:t>
            </a:r>
            <a:endParaRPr/>
          </a:p>
          <a:p>
            <a:pPr indent="0" lvl="1" marL="20116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91452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s-CL"/>
              <a:t>Se pide respeto por los horarios hábiles. No se responderá el sábado/domingo en la noche. </a:t>
            </a:r>
            <a:endParaRPr/>
          </a:p>
          <a:p>
            <a:pPr indent="-191452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s-CL"/>
              <a:t>Consultas por correo, no discord.</a:t>
            </a:r>
            <a:endParaRPr/>
          </a:p>
          <a:p>
            <a:pPr indent="-191452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s-CL"/>
              <a:t>Consultas del lab anterior permitidas en el lab de la semana actual, pero evitarlas.</a:t>
            </a:r>
            <a:endParaRPr/>
          </a:p>
          <a:p>
            <a:pPr indent="-191452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s-CL"/>
              <a:t>Las instrucciones de los laboratorios quedarán grabadas.</a:t>
            </a:r>
            <a:endParaRPr/>
          </a:p>
          <a:p>
            <a:pPr indent="-77152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None/>
            </a:pPr>
            <a:r>
              <a:t/>
            </a:r>
            <a:endParaRPr/>
          </a:p>
          <a:p>
            <a:pPr indent="0" lvl="1" marL="20116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s-CL"/>
              <a:t>Incentivamos conversar con sus compañeros acerca de la soluciones de los labs, pero:</a:t>
            </a:r>
            <a:endParaRPr/>
          </a:p>
          <a:p>
            <a:pPr indent="0" lvl="1" marL="20116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-191452" lvl="2" marL="56692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s-CL" sz="1800"/>
              <a:t>Está prohibida la copia (obviamente).</a:t>
            </a:r>
            <a:endParaRPr/>
          </a:p>
          <a:p>
            <a:pPr indent="-191452" lvl="2" marL="56692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s-CL" sz="1800"/>
              <a:t>También evitar que solo uno del equipo trabaje. La idea es que ambos resuelvan en conjunto el lab!</a:t>
            </a:r>
            <a:endParaRPr/>
          </a:p>
          <a:p>
            <a:pPr indent="-100647" lvl="2" marL="56692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Courier New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0" y="0"/>
            <a:ext cx="12192000" cy="633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8"/>
          <p:cNvSpPr txBox="1"/>
          <p:nvPr>
            <p:ph type="title"/>
          </p:nvPr>
        </p:nvSpPr>
        <p:spPr>
          <a:xfrm>
            <a:off x="5181601" y="634946"/>
            <a:ext cx="6368100" cy="14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405163"/>
              </a:buClr>
              <a:buSzPts val="5400"/>
              <a:buFont typeface="Calibri"/>
              <a:buNone/>
            </a:pPr>
            <a:r>
              <a:rPr lang="es-CL" sz="5400">
                <a:solidFill>
                  <a:srgbClr val="405163"/>
                </a:solidFill>
              </a:rPr>
              <a:t>Datos</a:t>
            </a:r>
            <a:endParaRPr/>
          </a:p>
        </p:txBody>
      </p:sp>
      <p:pic>
        <p:nvPicPr>
          <p:cNvPr descr="Fondo gráfico de partículas abstractas" id="154" name="Google Shape;154;p18"/>
          <p:cNvPicPr preferRelativeResize="0"/>
          <p:nvPr/>
        </p:nvPicPr>
        <p:blipFill rotWithShape="1">
          <a:blip r:embed="rId3">
            <a:alphaModFix/>
          </a:blip>
          <a:srcRect b="0" l="33648" r="21131" t="0"/>
          <a:stretch/>
        </p:blipFill>
        <p:spPr>
          <a:xfrm>
            <a:off x="20" y="-12128"/>
            <a:ext cx="4654275" cy="687012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18"/>
          <p:cNvCxnSpPr/>
          <p:nvPr/>
        </p:nvCxnSpPr>
        <p:spPr>
          <a:xfrm>
            <a:off x="5287617" y="2085703"/>
            <a:ext cx="6170700" cy="0"/>
          </a:xfrm>
          <a:prstGeom prst="straightConnector1">
            <a:avLst/>
          </a:prstGeom>
          <a:noFill/>
          <a:ln cap="flat" cmpd="sng" w="9525">
            <a:solidFill>
              <a:srgbClr val="7F7F7F">
                <a:alpha val="898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6" name="Google Shape;156;p18"/>
          <p:cNvSpPr txBox="1"/>
          <p:nvPr>
            <p:ph idx="1" type="body"/>
          </p:nvPr>
        </p:nvSpPr>
        <p:spPr>
          <a:xfrm>
            <a:off x="5181600" y="2198927"/>
            <a:ext cx="6368100" cy="17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10000"/>
          </a:bodyPr>
          <a:lstStyle/>
          <a:p>
            <a:pPr indent="-127000" lvl="0" marL="9144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s-CL"/>
              <a:t>Colección de valores que </a:t>
            </a:r>
            <a:endParaRPr/>
          </a:p>
          <a:p>
            <a:pPr indent="-127000" lvl="0" marL="9144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b="1" lang="es-CL"/>
              <a:t>describen o representan </a:t>
            </a:r>
            <a:endParaRPr/>
          </a:p>
          <a:p>
            <a:pPr indent="-127000" lvl="0" marL="9144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s-CL"/>
              <a:t>hechos, personas u objetos.</a:t>
            </a:r>
            <a:endParaRPr/>
          </a:p>
          <a:p>
            <a:pPr indent="0" lvl="0" marL="9144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57" name="Google Shape;157;p18"/>
          <p:cNvSpPr txBox="1"/>
          <p:nvPr>
            <p:ph idx="1" type="body"/>
          </p:nvPr>
        </p:nvSpPr>
        <p:spPr>
          <a:xfrm>
            <a:off x="4986725" y="4235300"/>
            <a:ext cx="22611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>
                <a:solidFill>
                  <a:schemeClr val="dk1"/>
                </a:solidFill>
              </a:rPr>
              <a:t>Cualitativos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s-CL" sz="1600">
                <a:solidFill>
                  <a:schemeClr val="dk1"/>
                </a:solidFill>
              </a:rPr>
              <a:t>Es de color verde.</a:t>
            </a:r>
            <a:endParaRPr sz="14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s-CL" sz="1600">
                <a:solidFill>
                  <a:schemeClr val="dk1"/>
                </a:solidFill>
              </a:rPr>
              <a:t>Tiene olor a pino.</a:t>
            </a:r>
            <a:endParaRPr sz="14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s-CL" sz="1600">
                <a:solidFill>
                  <a:schemeClr val="dk1"/>
                </a:solidFill>
              </a:rPr>
              <a:t>Pertenece al género de plantas </a:t>
            </a:r>
            <a:r>
              <a:rPr i="1" lang="es-CL" sz="1600">
                <a:solidFill>
                  <a:schemeClr val="dk1"/>
                </a:solidFill>
              </a:rPr>
              <a:t>pinus.</a:t>
            </a:r>
            <a:endParaRPr sz="14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s-CL" sz="1600">
                <a:solidFill>
                  <a:schemeClr val="dk1"/>
                </a:solidFill>
              </a:rPr>
              <a:t>El tronco es de color café intenso.</a:t>
            </a:r>
            <a:endParaRPr/>
          </a:p>
          <a:p>
            <a:pPr indent="0" lvl="0" marL="9144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7360138" y="4397700"/>
            <a:ext cx="22611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20000"/>
          </a:bodyPr>
          <a:lstStyle/>
          <a:p>
            <a:pPr indent="-127000" lvl="0" marL="9144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s-CL" sz="13800">
                <a:solidFill>
                  <a:schemeClr val="dk1"/>
                </a:solidFill>
              </a:rPr>
              <a:t>🌲</a:t>
            </a:r>
            <a:endParaRPr/>
          </a:p>
          <a:p>
            <a:pPr indent="0" lvl="0" marL="9144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159" name="Google Shape;159;p18"/>
          <p:cNvSpPr txBox="1"/>
          <p:nvPr>
            <p:ph idx="1" type="body"/>
          </p:nvPr>
        </p:nvSpPr>
        <p:spPr>
          <a:xfrm>
            <a:off x="10083300" y="4235300"/>
            <a:ext cx="2261100" cy="23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>
                <a:solidFill>
                  <a:schemeClr val="dk1"/>
                </a:solidFill>
              </a:rPr>
              <a:t>Cuantitativos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s-CL" sz="1600">
                <a:solidFill>
                  <a:schemeClr val="dk1"/>
                </a:solidFill>
              </a:rPr>
              <a:t>Mide 10,7 metros.</a:t>
            </a:r>
            <a:endParaRPr sz="14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s-CL" sz="1600">
                <a:solidFill>
                  <a:schemeClr val="dk1"/>
                </a:solidFill>
              </a:rPr>
              <a:t>Tiene 1564 ramas. </a:t>
            </a:r>
            <a:endParaRPr sz="14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s-CL" sz="1600">
                <a:solidFill>
                  <a:schemeClr val="dk1"/>
                </a:solidFill>
              </a:rPr>
              <a:t>El tronco tiene un diámetro de 2 metros.</a:t>
            </a:r>
            <a:endParaRPr sz="1400">
              <a:solidFill>
                <a:schemeClr val="dk1"/>
              </a:solidFill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-"/>
            </a:pPr>
            <a:r>
              <a:rPr lang="es-CL" sz="1600">
                <a:solidFill>
                  <a:schemeClr val="dk1"/>
                </a:solidFill>
              </a:rPr>
              <a:t>Tiene 5 años y 1 mes.</a:t>
            </a:r>
            <a:endParaRPr/>
          </a:p>
          <a:p>
            <a:pPr indent="0" lvl="0" marL="9144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5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5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5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4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Proyecto </a:t>
            </a:r>
            <a:r>
              <a:rPr b="1" lang="es-CL" sz="4800"/>
              <a:t>📝</a:t>
            </a:r>
            <a:endParaRPr/>
          </a:p>
        </p:txBody>
      </p:sp>
      <p:sp>
        <p:nvSpPr>
          <p:cNvPr id="554" name="Google Shape;554;p54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s-CL"/>
              <a:t>Evalúa el contenido general del curso.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s-CL"/>
              <a:t>Constan de 2 entregas (notebooks con informe + código). El primero es de análisis de datos y el segundo es de generación de modelo y competencia. En las semanas finales del curso, se realiza una presentación presencial sobre los proyectos.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s-CL"/>
              <a:t>Reglas: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b="1" lang="es-CL"/>
              <a:t>Grupos de 2.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s-CL"/>
              <a:t>Plazo y problema por determinar. Sin atrasos.</a:t>
            </a:r>
            <a:endParaRPr/>
          </a:p>
          <a:p>
            <a:pPr indent="-18288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ourier New"/>
              <a:buChar char="o"/>
            </a:pPr>
            <a:r>
              <a:rPr lang="es-CL"/>
              <a:t>Para la segunda entrega habrá una competencia en donde se medirán con sus compañeros. Los mejores modelos serán </a:t>
            </a:r>
            <a:r>
              <a:rPr lang="es-CL"/>
              <a:t>recompensados</a:t>
            </a:r>
            <a:r>
              <a:rPr lang="es-CL"/>
              <a:t>.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5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Repositorio 💾</a:t>
            </a:r>
            <a:endParaRPr/>
          </a:p>
        </p:txBody>
      </p:sp>
      <p:sp>
        <p:nvSpPr>
          <p:cNvPr id="560" name="Google Shape;560;p55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92500" lnSpcReduction="20000"/>
          </a:bodyPr>
          <a:lstStyle/>
          <a:p>
            <a:pPr indent="-117475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lang="es-CL"/>
              <a:t>Contiene todas las evaluaciones del curso. </a:t>
            </a:r>
            <a:endParaRPr/>
          </a:p>
          <a:p>
            <a:pPr indent="-11747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s-CL"/>
              <a:t>La idea es que integren esta herramienta de trabajo dentro de sus metodologías usuales.</a:t>
            </a:r>
            <a:endParaRPr/>
          </a:p>
          <a:p>
            <a:pPr indent="-11747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t/>
            </a:r>
            <a:endParaRPr/>
          </a:p>
          <a:p>
            <a:pPr indent="-11747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s-CL"/>
              <a:t>Se evaluará: </a:t>
            </a:r>
            <a:endParaRPr/>
          </a:p>
          <a:p>
            <a:pPr indent="-11747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Font typeface="Courier New"/>
              <a:buChar char="o"/>
            </a:pPr>
            <a:r>
              <a:rPr lang="es-CL"/>
              <a:t>  Rama master o main en donde estarán todas las evaluaciones ya terminadas. Las entregas serán  revisadas por este medio.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117475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lang="es-CL"/>
              <a:t>Se irá registrando en cada evaluación el correcto uso de git.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6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Evaluaciones 📒</a:t>
            </a:r>
            <a:endParaRPr/>
          </a:p>
        </p:txBody>
      </p:sp>
      <p:sp>
        <p:nvSpPr>
          <p:cNvPr id="566" name="Google Shape;566;p56"/>
          <p:cNvSpPr txBox="1"/>
          <p:nvPr>
            <p:ph idx="1" type="body"/>
          </p:nvPr>
        </p:nvSpPr>
        <p:spPr>
          <a:xfrm>
            <a:off x="1097280" y="1845733"/>
            <a:ext cx="10058400" cy="39362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8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s-CL"/>
              <a:t>La nota final se calcula como: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-151130" lvl="0" marL="9144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b="1" lang="es-CL" sz="2800"/>
              <a:t>NF = 50% labs + 30% entregables proyecto + 15% presentación proyecto + 5% repositorio</a:t>
            </a:r>
            <a:endParaRPr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lang="es-CL"/>
              <a:t>Observación: Se debe aprobar labs y proyecto por separado para pasar de curso.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None/>
            </a:pPr>
            <a:r>
              <a:rPr b="1" lang="es-CL" sz="4400"/>
              <a:t>🤔</a:t>
            </a:r>
            <a:endParaRPr sz="4400"/>
          </a:p>
          <a:p>
            <a:pPr indent="-129540" lvl="0" marL="9144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b="1" lang="es-CL" sz="2400"/>
              <a:t>¡Recuerden que el objetivo es aprender!</a:t>
            </a:r>
            <a:endParaRPr/>
          </a:p>
          <a:p>
            <a:pPr indent="-129540" lvl="0" marL="9144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ct val="100000"/>
              <a:buChar char=" "/>
            </a:pPr>
            <a:r>
              <a:rPr i="1" lang="es-CL" sz="2400"/>
              <a:t>Por ende, está totalmente prohibida la copia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7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Canales de Comunicación</a:t>
            </a:r>
            <a:endParaRPr/>
          </a:p>
        </p:txBody>
      </p:sp>
      <p:sp>
        <p:nvSpPr>
          <p:cNvPr id="572" name="Google Shape;572;p57"/>
          <p:cNvSpPr txBox="1"/>
          <p:nvPr>
            <p:ph idx="1" type="body"/>
          </p:nvPr>
        </p:nvSpPr>
        <p:spPr>
          <a:xfrm>
            <a:off x="1457280" y="1903608"/>
            <a:ext cx="9698399" cy="43698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fontScale="47500" lnSpcReduction="20000"/>
          </a:bodyPr>
          <a:lstStyle/>
          <a:p>
            <a:pPr indent="-108585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100000"/>
              <a:buChar char=" "/>
            </a:pPr>
            <a:r>
              <a:rPr b="1" lang="es-CL" sz="3600"/>
              <a:t>Foro de U-cursos</a:t>
            </a:r>
            <a:endParaRPr sz="3600"/>
          </a:p>
          <a:p>
            <a:pPr indent="-179895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◦"/>
            </a:pPr>
            <a:r>
              <a:rPr lang="es-CL" sz="3600"/>
              <a:t>Cualquier duda de los contenidos del curso y administrativas. </a:t>
            </a:r>
            <a:endParaRPr sz="3600"/>
          </a:p>
          <a:p>
            <a:pPr indent="-179895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◦"/>
            </a:pPr>
            <a:r>
              <a:rPr lang="es-CL" sz="3600"/>
              <a:t>Todos los mails con consultas al equipo docente serán redirigidos al foro. (Nuevamente, colaboración…)</a:t>
            </a:r>
            <a:endParaRPr sz="3600"/>
          </a:p>
          <a:p>
            <a:pPr indent="0" lvl="1" marL="20116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50000"/>
              <a:buNone/>
            </a:pPr>
            <a:r>
              <a:t/>
            </a:r>
            <a:endParaRPr sz="3600"/>
          </a:p>
          <a:p>
            <a:pPr indent="-108585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 "/>
            </a:pPr>
            <a:r>
              <a:rPr b="1" lang="es-CL" sz="3600"/>
              <a:t>Discord</a:t>
            </a:r>
            <a:r>
              <a:rPr lang="es-CL" sz="3600"/>
              <a:t> para los laboratorios grupales: </a:t>
            </a:r>
            <a:r>
              <a:rPr lang="es-CL" sz="3550" u="sng">
                <a:solidFill>
                  <a:schemeClr val="hlink"/>
                </a:solidFill>
                <a:hlinkClick r:id="rId3"/>
              </a:rPr>
              <a:t>https://discord.gg/p5w2V5gz</a:t>
            </a:r>
            <a:endParaRPr sz="3550">
              <a:solidFill>
                <a:srgbClr val="1F6BC0"/>
              </a:solidFill>
            </a:endParaRPr>
          </a:p>
          <a:p>
            <a:pPr indent="-108585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 "/>
            </a:pPr>
            <a:r>
              <a:t/>
            </a:r>
            <a:endParaRPr sz="3600"/>
          </a:p>
          <a:p>
            <a:pPr indent="-177164" lvl="1" marL="384048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◦"/>
            </a:pPr>
            <a:r>
              <a:rPr lang="es-CL" sz="3600"/>
              <a:t>Un canal por grupo.</a:t>
            </a:r>
            <a:endParaRPr sz="3600"/>
          </a:p>
          <a:p>
            <a:pPr indent="-179895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◦"/>
            </a:pPr>
            <a:r>
              <a:rPr lang="es-CL" sz="3600"/>
              <a:t>Pueden usarlo también para desarrollar las tareas y tener un chat del curso.</a:t>
            </a:r>
            <a:endParaRPr sz="3600"/>
          </a:p>
          <a:p>
            <a:pPr indent="-179895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Char char="◦"/>
            </a:pPr>
            <a:r>
              <a:rPr lang="es-CL" sz="3600"/>
              <a:t>Un bot proveerá de asistente para facilitar la organización de </a:t>
            </a:r>
            <a:r>
              <a:rPr lang="es-CL" sz="3600"/>
              <a:t>los</a:t>
            </a:r>
            <a:r>
              <a:rPr lang="es-CL" sz="3600"/>
              <a:t> laboratorios.</a:t>
            </a:r>
            <a:endParaRPr sz="3600"/>
          </a:p>
          <a:p>
            <a:pPr indent="-108585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 "/>
            </a:pPr>
            <a:r>
              <a:t/>
            </a:r>
            <a:endParaRPr b="1" sz="3600"/>
          </a:p>
          <a:p>
            <a:pPr indent="-108585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Char char=" "/>
            </a:pPr>
            <a:r>
              <a:rPr b="1" lang="es-CL" sz="3600"/>
              <a:t>Github</a:t>
            </a:r>
            <a:r>
              <a:rPr lang="es-CL" sz="3600"/>
              <a:t>: Repositorio Oficial. </a:t>
            </a:r>
            <a:r>
              <a:rPr lang="es-CL" sz="3600" u="sng">
                <a:solidFill>
                  <a:schemeClr val="hlink"/>
                </a:solidFill>
                <a:hlinkClick r:id="rId4"/>
              </a:rPr>
              <a:t>https://github.com/maranedah/MDS7202</a:t>
            </a:r>
            <a:endParaRPr sz="3600"/>
          </a:p>
          <a:p>
            <a:pPr indent="-185737" lvl="1" marL="384048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ct val="100000"/>
              <a:buChar char="◦"/>
            </a:pPr>
            <a:r>
              <a:rPr lang="es-CL" sz="3600"/>
              <a:t>Todo el material del curso se encontrará ahí, incluido el calendario.</a:t>
            </a:r>
            <a:endParaRPr sz="3600"/>
          </a:p>
          <a:p>
            <a:pPr indent="-71310" lvl="1" marL="384048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 sz="1800"/>
          </a:p>
        </p:txBody>
      </p:sp>
      <p:pic>
        <p:nvPicPr>
          <p:cNvPr descr="Logotipo&#10;&#10;Descripción generada automáticamente" id="573" name="Google Shape;573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52523" y="2034305"/>
            <a:ext cx="644750" cy="6447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cono&#10;&#10;Descripción generada automáticamente" id="574" name="Google Shape;574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2528" y="3612693"/>
            <a:ext cx="644751" cy="736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rma&#10;&#10;Descripción generada automáticamente con confianza baja" id="575" name="Google Shape;575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71923" y="5138630"/>
            <a:ext cx="525352" cy="525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8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Calendario </a:t>
            </a:r>
            <a:r>
              <a:rPr b="1" lang="es-CL" sz="4800"/>
              <a:t>📅</a:t>
            </a:r>
            <a:endParaRPr/>
          </a:p>
        </p:txBody>
      </p:sp>
      <p:sp>
        <p:nvSpPr>
          <p:cNvPr id="581" name="Google Shape;581;p58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-12700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 "/>
            </a:pPr>
            <a:r>
              <a:rPr lang="es-CL"/>
              <a:t>Podrá estar </a:t>
            </a:r>
            <a:r>
              <a:rPr b="1" lang="es-CL"/>
              <a:t>sujeto a cambios</a:t>
            </a:r>
            <a:r>
              <a:rPr lang="es-CL"/>
              <a:t>, tanto por la pandemia como por cualquier otra eventualidad.</a:t>
            </a:r>
            <a:endParaRPr/>
          </a:p>
          <a:p>
            <a:pPr indent="-12700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s-CL"/>
              <a:t>La versión actual la podrán encontrar en el repositorio del curso.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/>
          </a:p>
          <a:p>
            <a:pPr indent="-127000" lvl="0" marL="9144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Char char=" "/>
            </a:pPr>
            <a:r>
              <a:rPr lang="es-CL" u="sng">
                <a:solidFill>
                  <a:schemeClr val="hlink"/>
                </a:solidFill>
                <a:hlinkClick r:id="rId3"/>
              </a:rPr>
              <a:t>https://github.com/maranedah/MDS7202/blob/main/Calendario.md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 dibujo de un perro&#10;&#10;Descripción generada automáticamente con confianza media" id="164" name="Google Shape;16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9349" y="2824421"/>
            <a:ext cx="2925374" cy="194537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9"/>
          <p:cNvSpPr txBox="1"/>
          <p:nvPr/>
        </p:nvSpPr>
        <p:spPr>
          <a:xfrm>
            <a:off x="518374" y="4601477"/>
            <a:ext cx="2266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https://es.wikipedia.org/wiki/Internet_de_las_cosas</a:t>
            </a:r>
            <a:endParaRPr/>
          </a:p>
        </p:txBody>
      </p:sp>
      <p:sp>
        <p:nvSpPr>
          <p:cNvPr id="166" name="Google Shape;166;p19"/>
          <p:cNvSpPr txBox="1"/>
          <p:nvPr/>
        </p:nvSpPr>
        <p:spPr>
          <a:xfrm>
            <a:off x="8585816" y="5140704"/>
            <a:ext cx="260173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by </a:t>
            </a:r>
            <a:r>
              <a:rPr lang="es-CL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Pete Linforth</a:t>
            </a:r>
            <a:r>
              <a:rPr lang="es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from </a:t>
            </a:r>
            <a:r>
              <a:rPr lang="es-CL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Pixabay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19"/>
          <p:cNvSpPr txBox="1"/>
          <p:nvPr/>
        </p:nvSpPr>
        <p:spPr>
          <a:xfrm>
            <a:off x="874" y="1766225"/>
            <a:ext cx="33129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IOT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Teléfonos, smartwatches, domótica, electrodomésticos, drones, sensores industriales…</a:t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68" name="Google Shape;168;p19"/>
          <p:cNvSpPr txBox="1"/>
          <p:nvPr/>
        </p:nvSpPr>
        <p:spPr>
          <a:xfrm>
            <a:off x="8502926" y="1797113"/>
            <a:ext cx="3156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Redes Sociales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 la práctica, todo lo que haces, buscas y ves desde que entras hasta que sales.</a:t>
            </a:r>
            <a:endParaRPr sz="1200"/>
          </a:p>
        </p:txBody>
      </p:sp>
      <p:sp>
        <p:nvSpPr>
          <p:cNvPr id="169" name="Google Shape;169;p19"/>
          <p:cNvSpPr txBox="1"/>
          <p:nvPr/>
        </p:nvSpPr>
        <p:spPr>
          <a:xfrm>
            <a:off x="3104273" y="1797125"/>
            <a:ext cx="2316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Servicios y Empresas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Almacenamiento y análisis de los datos de los clientes.</a:t>
            </a:r>
            <a:endParaRPr sz="12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170" name="Google Shape;170;p19"/>
          <p:cNvSpPr txBox="1"/>
          <p:nvPr/>
        </p:nvSpPr>
        <p:spPr>
          <a:xfrm>
            <a:off x="1097280" y="594026"/>
            <a:ext cx="10058400" cy="7341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b="0" lang="es-CL" sz="4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Fuentes de Datos</a:t>
            </a:r>
            <a:endParaRPr b="0" sz="4800" u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Diagrama&#10;&#10;Descripción generada automáticamente" id="171" name="Google Shape;17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7636" y="2676317"/>
            <a:ext cx="1577259" cy="184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9"/>
          <p:cNvSpPr txBox="1"/>
          <p:nvPr/>
        </p:nvSpPr>
        <p:spPr>
          <a:xfrm>
            <a:off x="1834271" y="5653726"/>
            <a:ext cx="8220300" cy="6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Calibri"/>
              <a:buNone/>
            </a:pPr>
            <a:r>
              <a:rPr b="1" lang="es-CL" sz="2800" u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¿Qué hacemos con tantos datos?</a:t>
            </a:r>
            <a:endParaRPr b="1" sz="2800" u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0513" y="2776100"/>
            <a:ext cx="1635772" cy="164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9"/>
          <p:cNvSpPr txBox="1"/>
          <p:nvPr/>
        </p:nvSpPr>
        <p:spPr>
          <a:xfrm>
            <a:off x="5706510" y="1900375"/>
            <a:ext cx="2316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CL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Datos artificiales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49024" y="2741100"/>
            <a:ext cx="2657475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3A3A3A"/>
            </a:gs>
            <a:gs pos="65000">
              <a:schemeClr val="dk1"/>
            </a:gs>
            <a:gs pos="100000">
              <a:schemeClr val="dk1"/>
            </a:gs>
          </a:gsLst>
          <a:lin ang="16200000" scaled="0"/>
        </a:gra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0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" name="Google Shape;182;p2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rgbClr val="FEFEFE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Fibra óptica arcoíris en estilo abstracto" id="183" name="Google Shape;183;p20"/>
          <p:cNvPicPr preferRelativeResize="0"/>
          <p:nvPr/>
        </p:nvPicPr>
        <p:blipFill rotWithShape="1">
          <a:blip r:embed="rId3">
            <a:alphaModFix amt="35000"/>
          </a:blip>
          <a:srcRect b="11450" l="0" r="0" t="4279"/>
          <a:stretch/>
        </p:blipFill>
        <p:spPr>
          <a:xfrm>
            <a:off x="1" y="10"/>
            <a:ext cx="1219199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es-CL" sz="8000">
                <a:solidFill>
                  <a:schemeClr val="lt1"/>
                </a:solidFill>
              </a:rPr>
              <a:t>Ciencia de los Datos</a:t>
            </a:r>
            <a:endParaRPr/>
          </a:p>
        </p:txBody>
      </p:sp>
      <p:cxnSp>
        <p:nvCxnSpPr>
          <p:cNvPr id="185" name="Google Shape;185;p20"/>
          <p:cNvCxnSpPr/>
          <p:nvPr/>
        </p:nvCxnSpPr>
        <p:spPr>
          <a:xfrm>
            <a:off x="1207658" y="4343400"/>
            <a:ext cx="9875520" cy="0"/>
          </a:xfrm>
          <a:prstGeom prst="straightConnector1">
            <a:avLst/>
          </a:prstGeom>
          <a:noFill/>
          <a:ln cap="flat" cmpd="sng" w="9525">
            <a:solidFill>
              <a:schemeClr val="lt1">
                <a:alpha val="8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6" name="Google Shape;186;p20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rgbClr val="FA9B8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0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rgbClr val="40276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  <a:p>
            <a:pPr indent="-152400" lvl="0" marL="9144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400"/>
              <a:buChar char=" "/>
            </a:pPr>
            <a:r>
              <a:rPr i="1" lang="es-CL" sz="2400"/>
              <a:t>La c</a:t>
            </a:r>
            <a:r>
              <a:rPr i="1" lang="es-CL" sz="2400"/>
              <a:t>iencia de datos es un área de estudio que contempla el uso de métodos estadísticos, aprendizaje automático y conocimiento específico de un área para poder entender fenómenos y extraer conocimiento a partir de los datos.</a:t>
            </a:r>
            <a:endParaRPr i="1" sz="2400"/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1" i="1" sz="24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 sz="2400"/>
          </a:p>
          <a:p>
            <a:pPr indent="0" lvl="0" marL="91440" rtl="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i="1"/>
          </a:p>
        </p:txBody>
      </p:sp>
      <p:sp>
        <p:nvSpPr>
          <p:cNvPr id="193" name="Google Shape;193;p21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Ciencia de los Datos</a:t>
            </a:r>
            <a:endParaRPr/>
          </a:p>
        </p:txBody>
      </p:sp>
      <p:pic>
        <p:nvPicPr>
          <p:cNvPr id="194" name="Google Shape;194;p21"/>
          <p:cNvPicPr preferRelativeResize="0"/>
          <p:nvPr/>
        </p:nvPicPr>
        <p:blipFill rotWithShape="1">
          <a:blip r:embed="rId3">
            <a:alphaModFix/>
          </a:blip>
          <a:srcRect b="1890" l="2042" r="2519" t="2616"/>
          <a:stretch/>
        </p:blipFill>
        <p:spPr>
          <a:xfrm>
            <a:off x="4686050" y="3429000"/>
            <a:ext cx="2711660" cy="279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/>
          </a:bodyPr>
          <a:lstStyle/>
          <a:p>
            <a:pPr indent="0" lvl="0" marL="9144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descr="Imagen que contiene Forma&#10;&#10;Descripción generada automáticamente" id="201" name="Google Shape;201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075"/>
            <a:ext cx="12192000" cy="2157984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685630" y="258422"/>
            <a:ext cx="10909073" cy="165266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es-CL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Análisis Exploratorio de Datos</a:t>
            </a:r>
            <a:br>
              <a:rPr lang="es-CL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i="1" lang="es-CL"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Boston House Pricing</a:t>
            </a:r>
            <a:endParaRPr i="1" sz="4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3226" y="2416406"/>
            <a:ext cx="3677014" cy="3771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2"/>
          <p:cNvPicPr preferRelativeResize="0"/>
          <p:nvPr/>
        </p:nvPicPr>
        <p:blipFill rotWithShape="1">
          <a:blip r:embed="rId5">
            <a:alphaModFix/>
          </a:blip>
          <a:srcRect b="0" l="1622" r="3434" t="0"/>
          <a:stretch/>
        </p:blipFill>
        <p:spPr>
          <a:xfrm>
            <a:off x="3937715" y="2656347"/>
            <a:ext cx="4270216" cy="326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170456" y="2423085"/>
            <a:ext cx="3859278" cy="3772444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2"/>
          <p:cNvSpPr txBox="1"/>
          <p:nvPr/>
        </p:nvSpPr>
        <p:spPr>
          <a:xfrm>
            <a:off x="3091542" y="6457555"/>
            <a:ext cx="6097248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Fuente: https://www.kaggle.com/c/house-prices-advanced-regression-techniques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3"/>
          <p:cNvSpPr txBox="1"/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800"/>
              <a:buFont typeface="Calibri"/>
              <a:buNone/>
            </a:pPr>
            <a:r>
              <a:rPr lang="es-CL"/>
              <a:t>Aprendizaje Automático</a:t>
            </a:r>
            <a:endParaRPr/>
          </a:p>
        </p:txBody>
      </p:sp>
      <p:sp>
        <p:nvSpPr>
          <p:cNvPr id="212" name="Google Shape;212;p23"/>
          <p:cNvSpPr txBox="1"/>
          <p:nvPr>
            <p:ph idx="1" type="body"/>
          </p:nvPr>
        </p:nvSpPr>
        <p:spPr>
          <a:xfrm>
            <a:off x="769625" y="1540925"/>
            <a:ext cx="10562400" cy="40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normAutofit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2800"/>
          </a:p>
          <a:p>
            <a:pPr indent="-177800" lvl="0" marL="9144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Char char=" "/>
            </a:pPr>
            <a:r>
              <a:rPr lang="es-CL" sz="2800"/>
              <a:t>Aprendizaje Automático/Machine Learning </a:t>
            </a:r>
            <a:endParaRPr/>
          </a:p>
          <a:p>
            <a:pPr indent="-177800" lvl="0" marL="9144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Char char=" "/>
            </a:pPr>
            <a:r>
              <a:rPr lang="es-CL" sz="2800"/>
              <a:t>es la ciencia (arte) de programar algoritmos capaces de aprender de</a:t>
            </a:r>
            <a:endParaRPr sz="2800"/>
          </a:p>
          <a:p>
            <a:pPr indent="-177800" lvl="0" marL="9144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800"/>
              <a:buChar char=" "/>
            </a:pPr>
            <a:r>
              <a:rPr lang="es-CL" sz="2800"/>
              <a:t> forma automática a partir de los datos.</a:t>
            </a:r>
            <a:endParaRPr/>
          </a:p>
          <a:p>
            <a:pPr indent="0" lvl="0" marL="9144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 b="1"/>
          </a:p>
          <a:p>
            <a:pPr indent="-381000" lvl="0" marL="91440" rtl="0" algn="ctr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6000"/>
              <a:buChar char=" "/>
            </a:pPr>
            <a:r>
              <a:t/>
            </a:r>
            <a:endParaRPr sz="6000"/>
          </a:p>
          <a:p>
            <a:pPr indent="0" lvl="0" marL="91440" rtl="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213" name="Google Shape;213;p23"/>
          <p:cNvPicPr preferRelativeResize="0"/>
          <p:nvPr/>
        </p:nvPicPr>
        <p:blipFill rotWithShape="1">
          <a:blip r:embed="rId3">
            <a:alphaModFix/>
          </a:blip>
          <a:srcRect b="0" l="0" r="0" t="9510"/>
          <a:stretch/>
        </p:blipFill>
        <p:spPr>
          <a:xfrm>
            <a:off x="3962400" y="3701700"/>
            <a:ext cx="4267200" cy="257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etrospección">
  <a:themeElements>
    <a:clrScheme name="Azul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etrospección">
  <a:themeElements>
    <a:clrScheme name="Azul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